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3"/>
  </p:notesMasterIdLst>
  <p:sldIdLst>
    <p:sldId id="266" r:id="rId2"/>
    <p:sldId id="256" r:id="rId3"/>
    <p:sldId id="275" r:id="rId4"/>
    <p:sldId id="257" r:id="rId5"/>
    <p:sldId id="267" r:id="rId6"/>
    <p:sldId id="258" r:id="rId7"/>
    <p:sldId id="259" r:id="rId8"/>
    <p:sldId id="268" r:id="rId9"/>
    <p:sldId id="265" r:id="rId10"/>
    <p:sldId id="269" r:id="rId11"/>
    <p:sldId id="270" r:id="rId12"/>
    <p:sldId id="271" r:id="rId13"/>
    <p:sldId id="272" r:id="rId14"/>
    <p:sldId id="273" r:id="rId15"/>
    <p:sldId id="274" r:id="rId16"/>
    <p:sldId id="263" r:id="rId17"/>
    <p:sldId id="276" r:id="rId18"/>
    <p:sldId id="277" r:id="rId19"/>
    <p:sldId id="264" r:id="rId20"/>
    <p:sldId id="26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4D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05" autoAdjust="0"/>
  </p:normalViewPr>
  <p:slideViewPr>
    <p:cSldViewPr snapToGrid="0" snapToObjects="1">
      <p:cViewPr varScale="1">
        <p:scale>
          <a:sx n="69" d="100"/>
          <a:sy n="69" d="100"/>
        </p:scale>
        <p:origin x="-160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D6861A-F7C8-4D9A-896A-0B9229642DA9}" type="datetimeFigureOut">
              <a:rPr lang="en-US" smtClean="0"/>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9E1FEF-1CAA-48D4-9B0C-FA4265A496D6}" type="slidenum">
              <a:rPr lang="en-US" smtClean="0"/>
              <a:t>‹#›</a:t>
            </a:fld>
            <a:endParaRPr lang="en-US"/>
          </a:p>
        </p:txBody>
      </p:sp>
    </p:spTree>
    <p:extLst>
      <p:ext uri="{BB962C8B-B14F-4D97-AF65-F5344CB8AC3E}">
        <p14:creationId xmlns:p14="http://schemas.microsoft.com/office/powerpoint/2010/main" val="6899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vcu.edu/engweb/transcendentalis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9E1FEF-1CAA-48D4-9B0C-FA4265A496D6}" type="slidenum">
              <a:rPr lang="en-US" smtClean="0"/>
              <a:t>2</a:t>
            </a:fld>
            <a:endParaRPr lang="en-US"/>
          </a:p>
        </p:txBody>
      </p:sp>
    </p:spTree>
    <p:extLst>
      <p:ext uri="{BB962C8B-B14F-4D97-AF65-F5344CB8AC3E}">
        <p14:creationId xmlns:p14="http://schemas.microsoft.com/office/powerpoint/2010/main" val="323785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From 1840-1855, literature in America experienced a rebirth called the New England Renaissance. Through their poetry, short stories, novels, and other works, writers during this period established a clear American voice. No longer did they see their work as less influential than that of European authors. Transcendentalism was a part of this "flowering" of American literature. Ralph Waldo Emerson and Henry David Thoreau were important voices in this philosophical movement that sought to have individuals "transcend" to a higher spiritual level. To achieve this goal, the individual had to seek spiritual, not material, greatness and the essential truths of life through intuition. Emerson was the philosopher and teacher. Thoreau was the student and the practitioner. To learn more about this complex philosophy visit the </a:t>
            </a:r>
            <a:r>
              <a:rPr lang="en-US" sz="1200" b="0" i="0" u="none" strike="noStrike" kern="1200" dirty="0" smtClean="0">
                <a:solidFill>
                  <a:schemeClr val="tx1"/>
                </a:solidFill>
                <a:effectLst/>
                <a:latin typeface="+mn-lt"/>
                <a:ea typeface="+mn-ea"/>
                <a:cs typeface="+mn-cs"/>
                <a:hlinkClick r:id="rId3"/>
              </a:rPr>
              <a:t>Web of American Transcendentalism</a:t>
            </a:r>
            <a:r>
              <a:rPr lang="en-US" sz="1200" b="0" i="0" kern="1200" dirty="0" smtClean="0">
                <a:solidFill>
                  <a:schemeClr val="tx1"/>
                </a:solidFill>
                <a:effectLst/>
                <a:latin typeface="+mn-lt"/>
                <a:ea typeface="+mn-ea"/>
                <a:cs typeface="+mn-cs"/>
              </a:rPr>
              <a:t>.</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Discussion</a:t>
            </a:r>
            <a:r>
              <a:rPr lang="en-US" sz="1200" b="0" i="0" kern="1200" baseline="0" dirty="0" smtClean="0">
                <a:solidFill>
                  <a:schemeClr val="tx1"/>
                </a:solidFill>
                <a:effectLst/>
                <a:latin typeface="+mn-lt"/>
                <a:ea typeface="+mn-ea"/>
                <a:cs typeface="+mn-cs"/>
              </a:rPr>
              <a:t> Questions:</a:t>
            </a:r>
          </a:p>
          <a:p>
            <a:pPr fontAlgn="t"/>
            <a:r>
              <a:rPr lang="en-US" sz="1200" b="0" i="0" kern="1200" dirty="0" smtClean="0">
                <a:solidFill>
                  <a:schemeClr val="tx1"/>
                </a:solidFill>
                <a:effectLst/>
                <a:latin typeface="+mn-lt"/>
                <a:ea typeface="+mn-ea"/>
                <a:cs typeface="+mn-cs"/>
              </a:rPr>
              <a:t>How are you affected by nature? Do you find comfort in it? Do you reflect the moods of nature?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What is the role of nature in your life?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What is meant by an individual's spiritual side? How to you define it?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Is there a connection between the individual's spirit and nature? If so, what is that connection?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What does it mean to know something intuitively? For example, has a parent or a sibling ever known something was wrong with you without having talked with or seen you? What do we mean when we say "I just know it"?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pPr fontAlgn="t"/>
            <a:r>
              <a:rPr lang="en-US" sz="1200" b="0" i="0" kern="1200" dirty="0" smtClean="0">
                <a:solidFill>
                  <a:schemeClr val="tx1"/>
                </a:solidFill>
                <a:effectLst/>
                <a:latin typeface="+mn-lt"/>
                <a:ea typeface="+mn-ea"/>
                <a:cs typeface="+mn-cs"/>
              </a:rPr>
              <a:t>How do you demonstrate that you are an individual? Do you think independently of others or do you follow the crowd?</a:t>
            </a:r>
          </a:p>
          <a:p>
            <a:endParaRPr lang="en-US" dirty="0"/>
          </a:p>
        </p:txBody>
      </p:sp>
      <p:sp>
        <p:nvSpPr>
          <p:cNvPr id="4" name="Slide Number Placeholder 3"/>
          <p:cNvSpPr>
            <a:spLocks noGrp="1"/>
          </p:cNvSpPr>
          <p:nvPr>
            <p:ph type="sldNum" sz="quarter" idx="10"/>
          </p:nvPr>
        </p:nvSpPr>
        <p:spPr/>
        <p:txBody>
          <a:bodyPr/>
          <a:lstStyle/>
          <a:p>
            <a:fld id="{EB9E1FEF-1CAA-48D4-9B0C-FA4265A496D6}" type="slidenum">
              <a:rPr lang="en-US" smtClean="0"/>
              <a:t>3</a:t>
            </a:fld>
            <a:endParaRPr lang="en-US"/>
          </a:p>
        </p:txBody>
      </p:sp>
    </p:spTree>
    <p:extLst>
      <p:ext uri="{BB962C8B-B14F-4D97-AF65-F5344CB8AC3E}">
        <p14:creationId xmlns:p14="http://schemas.microsoft.com/office/powerpoint/2010/main" val="30061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CED3E41-E2DE-48B7-AD25-2C05D8372D60}" type="datetime4">
              <a:rPr lang="en-US" smtClean="0"/>
              <a:pPr/>
              <a:t>December 10,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5744759D-0EFF-4FB2-9CCE-04E00944F0FE}"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19237-00E8-48F5-9A77-8496B8A0E541}" type="datetimeFigureOut">
              <a:rPr lang="en-US" smtClean="0"/>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60992-D05B-4846-8E6E-CA034CB4F1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896202C6-8B37-41F0-B3E4-774551D1C22F}" type="datetime4">
              <a:rPr lang="en-US" smtClean="0"/>
              <a:pPr/>
              <a:t>December 10,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48F78D1B-BB73-41B2-8202-C6678B761557}" type="datetime4">
              <a:rPr lang="en-US" smtClean="0"/>
              <a:pPr/>
              <a:t>December 10, 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44759D-0EFF-4FB2-9CCE-04E00944F0FE}"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2511E46-B9AD-4605-BA48-F4BA770367EA}" type="datetime4">
              <a:rPr lang="en-US" smtClean="0"/>
              <a:pPr/>
              <a:t>December 10,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1A4492-1D66-40E5-BF5F-8AE5B76A3760}" type="datetime4">
              <a:rPr lang="en-US" smtClean="0"/>
              <a:pPr/>
              <a:t>December 10, 2013</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44759D-0EFF-4FB2-9CCE-04E00944F0FE}"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F0120655-FBEF-4656-A8A9-E7D9EB4F4DEC}" type="datetime4">
              <a:rPr lang="en-US" smtClean="0"/>
              <a:pPr/>
              <a:t>December 10, 2013</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44759D-0EFF-4FB2-9CCE-04E00944F0FE}"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B2BA2-D035-44CD-B6C5-345CD46C68A9}" type="datetime4">
              <a:rPr lang="en-US" smtClean="0"/>
              <a:pPr/>
              <a:t>December 10, 2013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44759D-0EFF-4FB2-9CCE-04E00944F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12544D9-E8EB-4DFC-9BAC-8FC5CFB1A919}" type="datetime4">
              <a:rPr lang="en-US" smtClean="0"/>
              <a:pPr/>
              <a:t>December 10, 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CF894904-8048-429B-BF77-F17DA8F8287B}" type="datetime4">
              <a:rPr lang="en-US" smtClean="0"/>
              <a:pPr/>
              <a:t>December 10, 2013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44759D-0EFF-4FB2-9CCE-04E00944F0FE}" type="slidenum">
              <a:rPr lang="en-US" smtClean="0"/>
              <a:pPr/>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 </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6441D7B3-F7C5-4013-AC5D-399DD8DB11FA}" type="datetime4">
              <a:rPr lang="en-US" smtClean="0"/>
              <a:pPr/>
              <a:t>December 10, 2013</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5744759D-0EFF-4FB2-9CCE-04E00944F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6889" y="0"/>
            <a:ext cx="10011678" cy="6858000"/>
          </a:xfrm>
          <a:prstGeom prst="rect">
            <a:avLst/>
          </a:prstGeom>
        </p:spPr>
      </p:pic>
    </p:spTree>
    <p:extLst>
      <p:ext uri="{BB962C8B-B14F-4D97-AF65-F5344CB8AC3E}">
        <p14:creationId xmlns:p14="http://schemas.microsoft.com/office/powerpoint/2010/main" val="315152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0"/>
            <a:ext cx="8591550" cy="697675"/>
          </a:xfrm>
        </p:spPr>
        <p:txBody>
          <a:bodyPr/>
          <a:lstStyle/>
          <a:p>
            <a:r>
              <a:rPr lang="en-US" dirty="0" smtClean="0"/>
              <a:t>What is optimism?</a:t>
            </a:r>
            <a:endParaRPr lang="en-US" dirty="0"/>
          </a:p>
        </p:txBody>
      </p:sp>
      <p:sp>
        <p:nvSpPr>
          <p:cNvPr id="3" name="Content Placeholder 2"/>
          <p:cNvSpPr>
            <a:spLocks noGrp="1"/>
          </p:cNvSpPr>
          <p:nvPr>
            <p:ph sz="quarter" idx="13"/>
          </p:nvPr>
        </p:nvSpPr>
        <p:spPr>
          <a:xfrm>
            <a:off x="274319" y="1298448"/>
            <a:ext cx="8593455" cy="1539755"/>
          </a:xfrm>
        </p:spPr>
        <p:txBody>
          <a:bodyPr/>
          <a:lstStyle/>
          <a:p>
            <a:pPr marL="342900" indent="-342900"/>
            <a:r>
              <a:rPr lang="en-US" dirty="0" smtClean="0"/>
              <a:t>Do you consider yourself an optimist?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806" y="1959429"/>
            <a:ext cx="7151199" cy="4898571"/>
          </a:xfrm>
          <a:prstGeom prst="rect">
            <a:avLst/>
          </a:prstGeom>
        </p:spPr>
      </p:pic>
    </p:spTree>
    <p:extLst>
      <p:ext uri="{BB962C8B-B14F-4D97-AF65-F5344CB8AC3E}">
        <p14:creationId xmlns:p14="http://schemas.microsoft.com/office/powerpoint/2010/main" val="96889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63930"/>
          </a:xfrm>
        </p:spPr>
        <p:txBody>
          <a:bodyPr/>
          <a:lstStyle/>
          <a:p>
            <a:r>
              <a:rPr lang="en-US" dirty="0" smtClean="0"/>
              <a:t>Ralph Waldo Emerson    </a:t>
            </a:r>
            <a:r>
              <a:rPr lang="en-US" sz="2400" dirty="0" smtClean="0"/>
              <a:t>(1803-1882)</a:t>
            </a:r>
            <a:endParaRPr lang="en-US" sz="2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23819" y="1774229"/>
            <a:ext cx="3111500" cy="3225800"/>
          </a:xfrm>
        </p:spPr>
      </p:pic>
      <p:sp>
        <p:nvSpPr>
          <p:cNvPr id="6" name="Content Placeholder 2"/>
          <p:cNvSpPr txBox="1">
            <a:spLocks/>
          </p:cNvSpPr>
          <p:nvPr/>
        </p:nvSpPr>
        <p:spPr>
          <a:xfrm>
            <a:off x="274319" y="1298447"/>
            <a:ext cx="5758346" cy="5327983"/>
          </a:xfrm>
          <a:prstGeom prst="rect">
            <a:avLst/>
          </a:prstGeom>
        </p:spPr>
        <p:txBody>
          <a:bodyPr vert="horz" lIns="91440" tIns="45720" rIns="91440" bIns="45720" rtlCol="0">
            <a:normAutofit fontScale="92500" lnSpcReduction="10000"/>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a:t>American poet and optimist.</a:t>
            </a:r>
          </a:p>
          <a:p>
            <a:endParaRPr lang="en-US" dirty="0" smtClean="0"/>
          </a:p>
          <a:p>
            <a:r>
              <a:rPr lang="en-US" dirty="0" smtClean="0"/>
              <a:t>Born in Boston to a poor family. His father was a Unitarian minister.   </a:t>
            </a:r>
          </a:p>
          <a:p>
            <a:endParaRPr lang="en-US" dirty="0"/>
          </a:p>
          <a:p>
            <a:r>
              <a:rPr lang="en-US" dirty="0" smtClean="0"/>
              <a:t>Attended Harvard at age 14</a:t>
            </a:r>
          </a:p>
          <a:p>
            <a:pPr marL="0" indent="0">
              <a:buNone/>
            </a:pPr>
            <a:endParaRPr lang="en-US" dirty="0"/>
          </a:p>
          <a:p>
            <a:r>
              <a:rPr lang="en-US" dirty="0" smtClean="0"/>
              <a:t>Believed the individual’s uniqueness </a:t>
            </a:r>
            <a:r>
              <a:rPr lang="en-US" dirty="0"/>
              <a:t>and </a:t>
            </a:r>
            <a:r>
              <a:rPr lang="en-US" dirty="0" smtClean="0"/>
              <a:t>creativity should be celebrated.</a:t>
            </a:r>
          </a:p>
          <a:p>
            <a:endParaRPr lang="en-US" dirty="0" smtClean="0"/>
          </a:p>
          <a:p>
            <a:r>
              <a:rPr lang="en-US" dirty="0" smtClean="0"/>
              <a:t>Believed that individual souls were part of a larger “Over-soul”.</a:t>
            </a:r>
            <a:endParaRPr lang="en-US" dirty="0"/>
          </a:p>
          <a:p>
            <a:endParaRPr lang="en-US" dirty="0" smtClean="0"/>
          </a:p>
          <a:p>
            <a:r>
              <a:rPr lang="en-US" dirty="0" smtClean="0"/>
              <a:t>Through understanding </a:t>
            </a:r>
            <a:r>
              <a:rPr lang="en-US" dirty="0"/>
              <a:t>and improving the self, </a:t>
            </a:r>
            <a:r>
              <a:rPr lang="en-US" dirty="0" smtClean="0"/>
              <a:t>the individual </a:t>
            </a:r>
            <a:r>
              <a:rPr lang="en-US" dirty="0"/>
              <a:t>could accomplish almost anything </a:t>
            </a:r>
            <a:r>
              <a:rPr lang="en-US" dirty="0" smtClean="0"/>
              <a:t>he or she </a:t>
            </a:r>
            <a:r>
              <a:rPr lang="en-US" dirty="0"/>
              <a:t>set </a:t>
            </a:r>
            <a:r>
              <a:rPr lang="en-US" dirty="0" smtClean="0"/>
              <a:t>his or her </a:t>
            </a:r>
            <a:r>
              <a:rPr lang="en-US" dirty="0"/>
              <a:t>mind to. </a:t>
            </a:r>
          </a:p>
        </p:txBody>
      </p:sp>
    </p:spTree>
    <p:extLst>
      <p:ext uri="{BB962C8B-B14F-4D97-AF65-F5344CB8AC3E}">
        <p14:creationId xmlns:p14="http://schemas.microsoft.com/office/powerpoint/2010/main" val="73726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21426"/>
          </a:xfrm>
        </p:spPr>
        <p:txBody>
          <a:bodyPr/>
          <a:lstStyle/>
          <a:p>
            <a:r>
              <a:rPr lang="en-US" dirty="0" smtClean="0"/>
              <a:t>Transcendentalism</a:t>
            </a:r>
            <a:endParaRPr lang="en-US" dirty="0"/>
          </a:p>
        </p:txBody>
      </p:sp>
      <p:sp>
        <p:nvSpPr>
          <p:cNvPr id="3" name="Content Placeholder 2"/>
          <p:cNvSpPr>
            <a:spLocks noGrp="1"/>
          </p:cNvSpPr>
          <p:nvPr>
            <p:ph sz="quarter" idx="13"/>
          </p:nvPr>
        </p:nvSpPr>
        <p:spPr/>
        <p:txBody>
          <a:bodyPr/>
          <a:lstStyle/>
          <a:p>
            <a:pPr marL="454914" indent="-457200">
              <a:buFont typeface="+mj-lt"/>
              <a:buAutoNum type="arabicPeriod"/>
            </a:pPr>
            <a:r>
              <a:rPr lang="en-US" dirty="0" smtClean="0"/>
              <a:t>(</a:t>
            </a:r>
            <a:r>
              <a:rPr lang="en-US" dirty="0"/>
              <a:t>American) Transcendentalism was a group of </a:t>
            </a:r>
            <a:r>
              <a:rPr lang="en-US" i="1" dirty="0"/>
              <a:t>new ideas in literature, religion, culture, and philosophy</a:t>
            </a:r>
            <a:r>
              <a:rPr lang="en-US" dirty="0"/>
              <a:t> that emerged in New England in the early to middle 19th </a:t>
            </a:r>
            <a:r>
              <a:rPr lang="en-US" dirty="0" smtClean="0"/>
              <a:t>century.</a:t>
            </a:r>
          </a:p>
          <a:p>
            <a:pPr marL="454914" indent="-457200">
              <a:buFont typeface="+mj-lt"/>
              <a:buAutoNum type="arabicPeriod"/>
            </a:pPr>
            <a:endParaRPr lang="en-US" dirty="0" smtClean="0"/>
          </a:p>
          <a:p>
            <a:pPr marL="454914" indent="-457200">
              <a:buFont typeface="+mj-lt"/>
              <a:buAutoNum type="arabicPeriod"/>
            </a:pPr>
            <a:r>
              <a:rPr lang="en-US" dirty="0" smtClean="0"/>
              <a:t>Transcendentalism </a:t>
            </a:r>
            <a:r>
              <a:rPr lang="en-US" dirty="0"/>
              <a:t>began as a </a:t>
            </a:r>
            <a:r>
              <a:rPr lang="en-US" i="1" dirty="0"/>
              <a:t>protest against the general state of culture and </a:t>
            </a:r>
            <a:r>
              <a:rPr lang="en-US" i="1" dirty="0" smtClean="0"/>
              <a:t>society.</a:t>
            </a:r>
          </a:p>
          <a:p>
            <a:pPr marL="454914" indent="-457200">
              <a:buFont typeface="+mj-lt"/>
              <a:buAutoNum type="arabicPeriod"/>
            </a:pPr>
            <a:endParaRPr lang="en-US" i="1" dirty="0" smtClean="0"/>
          </a:p>
          <a:p>
            <a:pPr marL="457200" indent="-457200">
              <a:buFont typeface="+mj-lt"/>
              <a:buAutoNum type="arabicPeriod"/>
            </a:pPr>
            <a:r>
              <a:rPr lang="en-US" dirty="0" smtClean="0"/>
              <a:t>Among </a:t>
            </a:r>
            <a:r>
              <a:rPr lang="en-US" dirty="0"/>
              <a:t>transcendentalists' core beliefs was an </a:t>
            </a:r>
            <a:r>
              <a:rPr lang="en-US" i="1" dirty="0"/>
              <a:t>ideal spiritual state that 'transcends' the physical and empirical</a:t>
            </a:r>
            <a:r>
              <a:rPr lang="en-US" dirty="0"/>
              <a:t> and is only </a:t>
            </a:r>
            <a:r>
              <a:rPr lang="en-US" i="1" dirty="0"/>
              <a:t>realized through the individual's intuition, rather than</a:t>
            </a:r>
            <a:r>
              <a:rPr lang="en-US" dirty="0"/>
              <a:t> through the doctrines of established </a:t>
            </a:r>
            <a:r>
              <a:rPr lang="en-US" i="1" dirty="0"/>
              <a:t>religions</a:t>
            </a:r>
            <a:r>
              <a:rPr lang="en-US" dirty="0"/>
              <a:t>.</a:t>
            </a:r>
            <a:br>
              <a:rPr lang="en-US" dirty="0"/>
            </a:br>
            <a:endParaRPr lang="en-US" dirty="0"/>
          </a:p>
        </p:txBody>
      </p:sp>
    </p:spTree>
    <p:extLst>
      <p:ext uri="{BB962C8B-B14F-4D97-AF65-F5344CB8AC3E}">
        <p14:creationId xmlns:p14="http://schemas.microsoft.com/office/powerpoint/2010/main" val="16245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21426"/>
          </a:xfrm>
        </p:spPr>
        <p:txBody>
          <a:bodyPr/>
          <a:lstStyle/>
          <a:p>
            <a:r>
              <a:rPr lang="en-US" dirty="0" smtClean="0"/>
              <a:t>Transcendentalism – huh?</a:t>
            </a:r>
            <a:endParaRPr lang="en-US" dirty="0"/>
          </a:p>
        </p:txBody>
      </p:sp>
      <p:sp>
        <p:nvSpPr>
          <p:cNvPr id="3" name="Content Placeholder 2"/>
          <p:cNvSpPr>
            <a:spLocks noGrp="1"/>
          </p:cNvSpPr>
          <p:nvPr>
            <p:ph sz="quarter" idx="13"/>
          </p:nvPr>
        </p:nvSpPr>
        <p:spPr>
          <a:xfrm>
            <a:off x="272415" y="1096568"/>
            <a:ext cx="8595360" cy="2287900"/>
          </a:xfrm>
        </p:spPr>
        <p:txBody>
          <a:bodyPr/>
          <a:lstStyle/>
          <a:p>
            <a:r>
              <a:rPr lang="en-US" dirty="0"/>
              <a:t>Transcendentalism was a group of new ideas that emerged as a result of the protests against popular thought and intellectualism. It stressed the belief that the individual's spiritual state "transcends" the physical world and is arrived at through intuition rather than religious doctrine.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7645" y="2989366"/>
            <a:ext cx="5158178" cy="3868634"/>
          </a:xfrm>
          <a:prstGeom prst="rect">
            <a:avLst/>
          </a:prstGeom>
        </p:spPr>
      </p:pic>
    </p:spTree>
    <p:extLst>
      <p:ext uri="{BB962C8B-B14F-4D97-AF65-F5344CB8AC3E}">
        <p14:creationId xmlns:p14="http://schemas.microsoft.com/office/powerpoint/2010/main" val="2751630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21426"/>
          </a:xfrm>
        </p:spPr>
        <p:txBody>
          <a:bodyPr/>
          <a:lstStyle/>
          <a:p>
            <a:r>
              <a:rPr lang="en-US" dirty="0" smtClean="0"/>
              <a:t>Transcendentalism – even simpler please!</a:t>
            </a:r>
            <a:endParaRPr lang="en-US" dirty="0"/>
          </a:p>
        </p:txBody>
      </p:sp>
      <p:sp>
        <p:nvSpPr>
          <p:cNvPr id="3" name="Content Placeholder 2"/>
          <p:cNvSpPr>
            <a:spLocks noGrp="1"/>
          </p:cNvSpPr>
          <p:nvPr>
            <p:ph sz="quarter" idx="13"/>
          </p:nvPr>
        </p:nvSpPr>
        <p:spPr>
          <a:xfrm>
            <a:off x="272415" y="1096568"/>
            <a:ext cx="8595360" cy="2287900"/>
          </a:xfrm>
        </p:spPr>
        <p:txBody>
          <a:bodyPr/>
          <a:lstStyle/>
          <a:p>
            <a:r>
              <a:rPr lang="en-US" dirty="0" smtClean="0"/>
              <a:t>Transcendentalism is </a:t>
            </a:r>
            <a:r>
              <a:rPr lang="en-US" dirty="0"/>
              <a:t>the belief that the basic truths of the universe lie beyond (or transcend) what we obtain from our senses.</a:t>
            </a: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37658" y="2421932"/>
            <a:ext cx="5709262" cy="3800737"/>
          </a:xfrm>
          <a:prstGeom prst="rect">
            <a:avLst/>
          </a:prstGeom>
        </p:spPr>
      </p:pic>
    </p:spTree>
    <p:extLst>
      <p:ext uri="{BB962C8B-B14F-4D97-AF65-F5344CB8AC3E}">
        <p14:creationId xmlns:p14="http://schemas.microsoft.com/office/powerpoint/2010/main" val="694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63930"/>
          </a:xfrm>
        </p:spPr>
        <p:txBody>
          <a:bodyPr/>
          <a:lstStyle/>
          <a:p>
            <a:r>
              <a:rPr lang="en-US" dirty="0" smtClean="0"/>
              <a:t>Emerson’s aphorisms</a:t>
            </a:r>
            <a:endParaRPr lang="en-US" sz="2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45694" y="1869229"/>
            <a:ext cx="3111500" cy="3225800"/>
          </a:xfrm>
        </p:spPr>
      </p:pic>
      <p:sp>
        <p:nvSpPr>
          <p:cNvPr id="3" name="TextBox 2"/>
          <p:cNvSpPr txBox="1"/>
          <p:nvPr/>
        </p:nvSpPr>
        <p:spPr>
          <a:xfrm>
            <a:off x="5545694" y="5308270"/>
            <a:ext cx="3206420" cy="646331"/>
          </a:xfrm>
          <a:prstGeom prst="rect">
            <a:avLst/>
          </a:prstGeom>
          <a:noFill/>
        </p:spPr>
        <p:txBody>
          <a:bodyPr wrap="square" rtlCol="0">
            <a:spAutoFit/>
          </a:bodyPr>
          <a:lstStyle/>
          <a:p>
            <a:pPr algn="ctr"/>
            <a:r>
              <a:rPr lang="en-US" dirty="0" smtClean="0"/>
              <a:t>Ralph Waldo Emerson</a:t>
            </a:r>
          </a:p>
          <a:p>
            <a:pPr algn="ctr"/>
            <a:r>
              <a:rPr lang="en-US" dirty="0" smtClean="0"/>
              <a:t>(1803-1882)</a:t>
            </a:r>
            <a:endParaRPr lang="en-US" dirty="0"/>
          </a:p>
        </p:txBody>
      </p:sp>
      <p:sp>
        <p:nvSpPr>
          <p:cNvPr id="5" name="TextBox 4"/>
          <p:cNvSpPr txBox="1"/>
          <p:nvPr/>
        </p:nvSpPr>
        <p:spPr>
          <a:xfrm>
            <a:off x="522514" y="2605499"/>
            <a:ext cx="4476998"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An</a:t>
            </a:r>
            <a:r>
              <a:rPr lang="en-US" sz="2800" dirty="0"/>
              <a:t> </a:t>
            </a:r>
            <a:r>
              <a:rPr lang="en-US" sz="2800" b="1" dirty="0"/>
              <a:t>aphorism</a:t>
            </a:r>
            <a:r>
              <a:rPr lang="en-US" sz="2800" dirty="0"/>
              <a:t> is an original thought, spoken or written in a </a:t>
            </a:r>
            <a:r>
              <a:rPr lang="en-US" sz="2800" dirty="0" smtClean="0"/>
              <a:t>concise </a:t>
            </a:r>
            <a:r>
              <a:rPr lang="en-US" sz="2800" dirty="0"/>
              <a:t>and memorable form.</a:t>
            </a:r>
          </a:p>
        </p:txBody>
      </p:sp>
    </p:spTree>
    <p:extLst>
      <p:ext uri="{BB962C8B-B14F-4D97-AF65-F5344CB8AC3E}">
        <p14:creationId xmlns:p14="http://schemas.microsoft.com/office/powerpoint/2010/main" val="400465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512048"/>
            <a:ext cx="5120640" cy="1581150"/>
          </a:xfrm>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KINSHIP WITH</a:t>
            </a:r>
            <a:br>
              <a:rPr lang="en-US" dirty="0" smtClean="0"/>
            </a:br>
            <a:r>
              <a:rPr lang="en-US" dirty="0" smtClean="0"/>
              <a:t>Nature</a:t>
            </a:r>
            <a:endParaRPr lang="en-US" dirty="0"/>
          </a:p>
        </p:txBody>
      </p:sp>
    </p:spTree>
    <p:extLst>
      <p:ext uri="{BB962C8B-B14F-4D97-AF65-F5344CB8AC3E}">
        <p14:creationId xmlns:p14="http://schemas.microsoft.com/office/powerpoint/2010/main" val="2708638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63930"/>
          </a:xfrm>
        </p:spPr>
        <p:txBody>
          <a:bodyPr/>
          <a:lstStyle/>
          <a:p>
            <a:r>
              <a:rPr lang="en-US" dirty="0" smtClean="0"/>
              <a:t>Ralph Waldo Emerson    </a:t>
            </a:r>
            <a:r>
              <a:rPr lang="en-US" sz="2400" dirty="0" smtClean="0"/>
              <a:t>(1803-1882)</a:t>
            </a:r>
            <a:endParaRPr lang="en-US" sz="24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23819" y="1774229"/>
            <a:ext cx="3111500" cy="3225800"/>
          </a:xfrm>
        </p:spPr>
      </p:pic>
      <p:sp>
        <p:nvSpPr>
          <p:cNvPr id="6" name="Content Placeholder 2"/>
          <p:cNvSpPr txBox="1">
            <a:spLocks/>
          </p:cNvSpPr>
          <p:nvPr/>
        </p:nvSpPr>
        <p:spPr>
          <a:xfrm>
            <a:off x="274319" y="1298447"/>
            <a:ext cx="5758346" cy="5327983"/>
          </a:xfrm>
          <a:prstGeom prst="rect">
            <a:avLst/>
          </a:prstGeom>
        </p:spPr>
        <p:txBody>
          <a:bodyPr vert="horz" lIns="91440" tIns="45720" rIns="91440" bIns="45720" rtlCol="0">
            <a:normAutofit fontScale="92500" lnSpcReduction="10000"/>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a:t>American poet and optimist.</a:t>
            </a:r>
          </a:p>
          <a:p>
            <a:endParaRPr lang="en-US" dirty="0" smtClean="0"/>
          </a:p>
          <a:p>
            <a:r>
              <a:rPr lang="en-US" dirty="0" smtClean="0"/>
              <a:t>Born in Boston to a poor family. His father was a Unitarian minister.   </a:t>
            </a:r>
          </a:p>
          <a:p>
            <a:endParaRPr lang="en-US" dirty="0"/>
          </a:p>
          <a:p>
            <a:r>
              <a:rPr lang="en-US" dirty="0" smtClean="0"/>
              <a:t>Attended Harvard at age 14</a:t>
            </a:r>
          </a:p>
          <a:p>
            <a:pPr marL="0" indent="0">
              <a:buNone/>
            </a:pPr>
            <a:endParaRPr lang="en-US" dirty="0"/>
          </a:p>
          <a:p>
            <a:r>
              <a:rPr lang="en-US" dirty="0" smtClean="0"/>
              <a:t>Believed the individual’s uniqueness </a:t>
            </a:r>
            <a:r>
              <a:rPr lang="en-US" dirty="0"/>
              <a:t>and </a:t>
            </a:r>
            <a:r>
              <a:rPr lang="en-US" dirty="0" smtClean="0"/>
              <a:t>creativity should be celebrated.</a:t>
            </a:r>
          </a:p>
          <a:p>
            <a:endParaRPr lang="en-US" dirty="0" smtClean="0"/>
          </a:p>
          <a:p>
            <a:r>
              <a:rPr lang="en-US" dirty="0" smtClean="0"/>
              <a:t>Believed that individual souls were part of a larger “Over-soul”.</a:t>
            </a:r>
            <a:endParaRPr lang="en-US" dirty="0"/>
          </a:p>
          <a:p>
            <a:endParaRPr lang="en-US" dirty="0" smtClean="0"/>
          </a:p>
          <a:p>
            <a:r>
              <a:rPr lang="en-US" dirty="0" smtClean="0"/>
              <a:t>Through understanding </a:t>
            </a:r>
            <a:r>
              <a:rPr lang="en-US" dirty="0"/>
              <a:t>and improving the self, </a:t>
            </a:r>
            <a:r>
              <a:rPr lang="en-US" dirty="0" smtClean="0"/>
              <a:t>the individual </a:t>
            </a:r>
            <a:r>
              <a:rPr lang="en-US" dirty="0"/>
              <a:t>could accomplish almost anything </a:t>
            </a:r>
            <a:r>
              <a:rPr lang="en-US" dirty="0" smtClean="0"/>
              <a:t>he or she </a:t>
            </a:r>
            <a:r>
              <a:rPr lang="en-US" dirty="0"/>
              <a:t>set </a:t>
            </a:r>
            <a:r>
              <a:rPr lang="en-US" dirty="0" smtClean="0"/>
              <a:t>his or her </a:t>
            </a:r>
            <a:r>
              <a:rPr lang="en-US" dirty="0"/>
              <a:t>mind to. </a:t>
            </a:r>
          </a:p>
        </p:txBody>
      </p:sp>
      <p:sp>
        <p:nvSpPr>
          <p:cNvPr id="3" name="TextBox 2"/>
          <p:cNvSpPr txBox="1"/>
          <p:nvPr/>
        </p:nvSpPr>
        <p:spPr>
          <a:xfrm>
            <a:off x="5723819" y="5000029"/>
            <a:ext cx="3143956" cy="523220"/>
          </a:xfrm>
          <a:prstGeom prst="rect">
            <a:avLst/>
          </a:prstGeom>
          <a:noFill/>
        </p:spPr>
        <p:txBody>
          <a:bodyPr wrap="square" rtlCol="0">
            <a:spAutoFit/>
          </a:bodyPr>
          <a:lstStyle/>
          <a:p>
            <a:pPr algn="ctr"/>
            <a:r>
              <a:rPr lang="en-US" sz="2800" b="1" dirty="0" smtClean="0">
                <a:solidFill>
                  <a:srgbClr val="FF0000"/>
                </a:solidFill>
              </a:rPr>
              <a:t>THE TEACHER</a:t>
            </a:r>
            <a:endParaRPr lang="en-US" sz="2800" b="1" dirty="0">
              <a:solidFill>
                <a:srgbClr val="FF0000"/>
              </a:solidFill>
            </a:endParaRPr>
          </a:p>
        </p:txBody>
      </p:sp>
    </p:spTree>
    <p:extLst>
      <p:ext uri="{BB962C8B-B14F-4D97-AF65-F5344CB8AC3E}">
        <p14:creationId xmlns:p14="http://schemas.microsoft.com/office/powerpoint/2010/main" val="732147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63930"/>
          </a:xfrm>
        </p:spPr>
        <p:txBody>
          <a:bodyPr/>
          <a:lstStyle/>
          <a:p>
            <a:r>
              <a:rPr lang="en-US" dirty="0" smtClean="0"/>
              <a:t>Henry David Thoreau </a:t>
            </a:r>
            <a:r>
              <a:rPr lang="en-US" sz="2400" dirty="0" smtClean="0"/>
              <a:t>(1817-1862)</a:t>
            </a:r>
            <a:endParaRPr lang="en-US" sz="2400" dirty="0"/>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5971188" y="1774229"/>
            <a:ext cx="2616762" cy="3225800"/>
          </a:xfrm>
        </p:spPr>
      </p:pic>
      <p:sp>
        <p:nvSpPr>
          <p:cNvPr id="6" name="Content Placeholder 2"/>
          <p:cNvSpPr txBox="1">
            <a:spLocks/>
          </p:cNvSpPr>
          <p:nvPr/>
        </p:nvSpPr>
        <p:spPr>
          <a:xfrm>
            <a:off x="274319" y="1298447"/>
            <a:ext cx="5758346" cy="5327983"/>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pPr>
              <a:lnSpc>
                <a:spcPct val="140000"/>
              </a:lnSpc>
            </a:pPr>
            <a:r>
              <a:rPr lang="en-US" dirty="0" smtClean="0"/>
              <a:t>Born in Concord, Massachusetts</a:t>
            </a:r>
          </a:p>
          <a:p>
            <a:pPr>
              <a:lnSpc>
                <a:spcPct val="140000"/>
              </a:lnSpc>
            </a:pPr>
            <a:r>
              <a:rPr lang="en-US" dirty="0" smtClean="0"/>
              <a:t>Intelligent, educated, well known</a:t>
            </a:r>
            <a:r>
              <a:rPr lang="en-US" i="1" dirty="0" smtClean="0"/>
              <a:t> failure</a:t>
            </a:r>
            <a:r>
              <a:rPr lang="en-US" dirty="0" smtClean="0"/>
              <a:t>.</a:t>
            </a:r>
            <a:endParaRPr lang="en-US" dirty="0"/>
          </a:p>
          <a:p>
            <a:pPr>
              <a:lnSpc>
                <a:spcPct val="140000"/>
              </a:lnSpc>
            </a:pPr>
            <a:r>
              <a:rPr lang="en-US" dirty="0" smtClean="0"/>
              <a:t>Graduated from Harvard University</a:t>
            </a:r>
          </a:p>
          <a:p>
            <a:pPr>
              <a:lnSpc>
                <a:spcPct val="140000"/>
              </a:lnSpc>
            </a:pPr>
            <a:r>
              <a:rPr lang="en-US" dirty="0" smtClean="0"/>
              <a:t>Well read in English literature and German philosophers</a:t>
            </a:r>
          </a:p>
          <a:p>
            <a:pPr>
              <a:lnSpc>
                <a:spcPct val="140000"/>
              </a:lnSpc>
            </a:pPr>
            <a:r>
              <a:rPr lang="en-US" dirty="0" smtClean="0"/>
              <a:t>Failed schoolteacher</a:t>
            </a:r>
          </a:p>
          <a:p>
            <a:pPr>
              <a:lnSpc>
                <a:spcPct val="140000"/>
              </a:lnSpc>
            </a:pPr>
            <a:r>
              <a:rPr lang="en-US" dirty="0" smtClean="0"/>
              <a:t>Moved to Walden Pond at age 28.</a:t>
            </a:r>
          </a:p>
          <a:p>
            <a:pPr>
              <a:lnSpc>
                <a:spcPct val="140000"/>
              </a:lnSpc>
            </a:pPr>
            <a:r>
              <a:rPr lang="en-US" i="1" dirty="0" smtClean="0"/>
              <a:t>“The mass of men lead lives of quiet desperation”</a:t>
            </a:r>
          </a:p>
          <a:p>
            <a:endParaRPr lang="en-US" dirty="0"/>
          </a:p>
          <a:p>
            <a:endParaRPr lang="en-US" dirty="0" smtClean="0"/>
          </a:p>
        </p:txBody>
      </p:sp>
      <p:sp>
        <p:nvSpPr>
          <p:cNvPr id="3" name="TextBox 2"/>
          <p:cNvSpPr txBox="1"/>
          <p:nvPr/>
        </p:nvSpPr>
        <p:spPr>
          <a:xfrm>
            <a:off x="5723819" y="5000029"/>
            <a:ext cx="3143956" cy="523220"/>
          </a:xfrm>
          <a:prstGeom prst="rect">
            <a:avLst/>
          </a:prstGeom>
          <a:noFill/>
        </p:spPr>
        <p:txBody>
          <a:bodyPr wrap="square" rtlCol="0">
            <a:spAutoFit/>
          </a:bodyPr>
          <a:lstStyle/>
          <a:p>
            <a:pPr algn="ctr"/>
            <a:r>
              <a:rPr lang="en-US" sz="2800" b="1" dirty="0" smtClean="0">
                <a:solidFill>
                  <a:srgbClr val="FF0000"/>
                </a:solidFill>
              </a:rPr>
              <a:t>THE STUDENT</a:t>
            </a:r>
            <a:endParaRPr lang="en-US" sz="2800" b="1" dirty="0">
              <a:solidFill>
                <a:srgbClr val="FF0000"/>
              </a:solidFill>
            </a:endParaRPr>
          </a:p>
        </p:txBody>
      </p:sp>
    </p:spTree>
    <p:extLst>
      <p:ext uri="{BB962C8B-B14F-4D97-AF65-F5344CB8AC3E}">
        <p14:creationId xmlns:p14="http://schemas.microsoft.com/office/powerpoint/2010/main" val="201222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512048"/>
            <a:ext cx="5120640" cy="1581150"/>
          </a:xfrm>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solidFill>
                  <a:schemeClr val="tx2">
                    <a:lumMod val="75000"/>
                    <a:lumOff val="25000"/>
                  </a:schemeClr>
                </a:solidFill>
              </a:rPr>
              <a:t>The DARK Side of </a:t>
            </a:r>
            <a:br>
              <a:rPr lang="en-US" dirty="0" smtClean="0">
                <a:solidFill>
                  <a:schemeClr val="tx2">
                    <a:lumMod val="75000"/>
                    <a:lumOff val="25000"/>
                  </a:schemeClr>
                </a:solidFill>
              </a:rPr>
            </a:br>
            <a:r>
              <a:rPr lang="en-US" dirty="0" smtClean="0">
                <a:solidFill>
                  <a:schemeClr val="tx2">
                    <a:lumMod val="75000"/>
                    <a:lumOff val="25000"/>
                  </a:schemeClr>
                </a:solidFill>
              </a:rPr>
              <a:t>ROMANTICISM</a:t>
            </a:r>
            <a:endParaRPr lang="en-US" dirty="0">
              <a:solidFill>
                <a:schemeClr val="tx2">
                  <a:lumMod val="75000"/>
                  <a:lumOff val="25000"/>
                </a:schemeClr>
              </a:solidFill>
            </a:endParaRPr>
          </a:p>
        </p:txBody>
      </p:sp>
    </p:spTree>
    <p:extLst>
      <p:ext uri="{BB962C8B-B14F-4D97-AF65-F5344CB8AC3E}">
        <p14:creationId xmlns:p14="http://schemas.microsoft.com/office/powerpoint/2010/main" val="327530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512048"/>
            <a:ext cx="5120640" cy="1581150"/>
          </a:xfrm>
        </p:spPr>
        <p:txBody>
          <a:bodyPr/>
          <a:lstStyle/>
          <a:p>
            <a:r>
              <a:rPr lang="en-US" dirty="0" smtClean="0"/>
              <a:t>1800-1860</a:t>
            </a:r>
            <a:endParaRPr lang="en-US" dirty="0"/>
          </a:p>
        </p:txBody>
      </p:sp>
      <p:sp>
        <p:nvSpPr>
          <p:cNvPr id="3" name="Title 2"/>
          <p:cNvSpPr>
            <a:spLocks noGrp="1"/>
          </p:cNvSpPr>
          <p:nvPr>
            <p:ph type="title"/>
          </p:nvPr>
        </p:nvSpPr>
        <p:spPr>
          <a:xfrm>
            <a:off x="3739896" y="2363190"/>
            <a:ext cx="5120640" cy="1358418"/>
          </a:xfrm>
        </p:spPr>
        <p:txBody>
          <a:bodyPr/>
          <a:lstStyle/>
          <a:p>
            <a:r>
              <a:rPr lang="en-US" dirty="0" smtClean="0"/>
              <a:t>American Romanticism</a:t>
            </a:r>
            <a:endParaRPr lang="en-US" dirty="0"/>
          </a:p>
        </p:txBody>
      </p:sp>
    </p:spTree>
    <p:extLst>
      <p:ext uri="{BB962C8B-B14F-4D97-AF65-F5344CB8AC3E}">
        <p14:creationId xmlns:p14="http://schemas.microsoft.com/office/powerpoint/2010/main" val="295014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174812"/>
            <a:ext cx="8477810" cy="1066801"/>
          </a:xfrm>
        </p:spPr>
        <p:txBody>
          <a:bodyPr/>
          <a:lstStyle/>
          <a:p>
            <a:r>
              <a:rPr lang="en-US" dirty="0" smtClean="0"/>
              <a:t>Edgar Allen Poe</a:t>
            </a:r>
            <a:endParaRPr lang="en-US" dirty="0"/>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5365465" y="1479176"/>
            <a:ext cx="3502310" cy="4385244"/>
          </a:xfrm>
        </p:spPr>
      </p:pic>
      <p:sp>
        <p:nvSpPr>
          <p:cNvPr id="5" name="TextBox 4"/>
          <p:cNvSpPr txBox="1"/>
          <p:nvPr/>
        </p:nvSpPr>
        <p:spPr>
          <a:xfrm>
            <a:off x="3839695" y="649070"/>
            <a:ext cx="5028080" cy="646331"/>
          </a:xfrm>
          <a:prstGeom prst="rect">
            <a:avLst/>
          </a:prstGeom>
          <a:noFill/>
        </p:spPr>
        <p:txBody>
          <a:bodyPr wrap="square" rtlCol="0">
            <a:spAutoFit/>
          </a:bodyPr>
          <a:lstStyle/>
          <a:p>
            <a:r>
              <a:rPr lang="en-US" i="1" dirty="0" smtClean="0"/>
              <a:t>“The want of parental affection has been the heaviest of my trials.”</a:t>
            </a:r>
            <a:endParaRPr lang="en-US" i="1" dirty="0"/>
          </a:p>
        </p:txBody>
      </p:sp>
      <p:sp>
        <p:nvSpPr>
          <p:cNvPr id="6" name="TextBox 5"/>
          <p:cNvSpPr txBox="1"/>
          <p:nvPr/>
        </p:nvSpPr>
        <p:spPr>
          <a:xfrm>
            <a:off x="389965" y="1295401"/>
            <a:ext cx="4975500" cy="615553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Orphaned at age three</a:t>
            </a:r>
          </a:p>
          <a:p>
            <a:pPr marL="285750" indent="-285750">
              <a:buFont typeface="Arial" panose="020B0604020202020204" pitchFamily="34" charset="0"/>
              <a:buChar char="•"/>
            </a:pPr>
            <a:r>
              <a:rPr lang="en-US" sz="2000" dirty="0" smtClean="0">
                <a:solidFill>
                  <a:schemeClr val="accent3">
                    <a:lumMod val="50000"/>
                  </a:schemeClr>
                </a:solidFill>
              </a:rPr>
              <a:t>John and Frances Allen became his foster parents</a:t>
            </a:r>
          </a:p>
          <a:p>
            <a:pPr marL="285750" indent="-285750">
              <a:buFont typeface="Arial" panose="020B0604020202020204" pitchFamily="34" charset="0"/>
              <a:buChar char="•"/>
            </a:pPr>
            <a:r>
              <a:rPr lang="en-US" sz="2000" dirty="0" smtClean="0"/>
              <a:t>Foster father disapproved of his literary ambitions.</a:t>
            </a:r>
          </a:p>
          <a:p>
            <a:pPr marL="285750" indent="-285750">
              <a:buFont typeface="Arial" panose="020B0604020202020204" pitchFamily="34" charset="0"/>
              <a:buChar char="•"/>
            </a:pPr>
            <a:r>
              <a:rPr lang="en-US" sz="2000" dirty="0" smtClean="0">
                <a:solidFill>
                  <a:schemeClr val="accent3">
                    <a:lumMod val="50000"/>
                  </a:schemeClr>
                </a:solidFill>
              </a:rPr>
              <a:t>Enrolled at the University of Virginia at seventeen.</a:t>
            </a:r>
          </a:p>
          <a:p>
            <a:pPr marL="285750" indent="-285750">
              <a:buFont typeface="Arial" panose="020B0604020202020204" pitchFamily="34" charset="0"/>
              <a:buChar char="•"/>
            </a:pPr>
            <a:r>
              <a:rPr lang="en-US" sz="2000" dirty="0" smtClean="0"/>
              <a:t>Incurred gambling debt and disowned by his foster parents</a:t>
            </a:r>
          </a:p>
          <a:p>
            <a:pPr marL="285750" indent="-285750">
              <a:buFont typeface="Arial" panose="020B0604020202020204" pitchFamily="34" charset="0"/>
              <a:buChar char="•"/>
            </a:pPr>
            <a:r>
              <a:rPr lang="en-US" sz="2000" dirty="0" smtClean="0">
                <a:solidFill>
                  <a:schemeClr val="accent3">
                    <a:lumMod val="50000"/>
                  </a:schemeClr>
                </a:solidFill>
              </a:rPr>
              <a:t>Jobless, he joined the army</a:t>
            </a:r>
          </a:p>
          <a:p>
            <a:pPr marL="285750" indent="-285750">
              <a:buFont typeface="Arial" panose="020B0604020202020204" pitchFamily="34" charset="0"/>
              <a:buChar char="•"/>
            </a:pPr>
            <a:r>
              <a:rPr lang="en-US" sz="2000" dirty="0" smtClean="0"/>
              <a:t>Enrolled at West Point but eventually left</a:t>
            </a:r>
          </a:p>
          <a:p>
            <a:pPr marL="285750" indent="-285750">
              <a:buFont typeface="Arial" panose="020B0604020202020204" pitchFamily="34" charset="0"/>
              <a:buChar char="•"/>
            </a:pPr>
            <a:r>
              <a:rPr lang="en-US" sz="2000" dirty="0" smtClean="0">
                <a:solidFill>
                  <a:schemeClr val="accent3">
                    <a:lumMod val="50000"/>
                  </a:schemeClr>
                </a:solidFill>
              </a:rPr>
              <a:t>Moved in with his Aunt in Baltimore and married his thirteen year old cousin, Virginia</a:t>
            </a:r>
          </a:p>
          <a:p>
            <a:pPr marL="285750" indent="-285750">
              <a:buFont typeface="Arial" panose="020B0604020202020204" pitchFamily="34" charset="0"/>
              <a:buChar char="•"/>
            </a:pPr>
            <a:r>
              <a:rPr lang="en-US" sz="2000" dirty="0" smtClean="0"/>
              <a:t>Wife died of tuberculosis</a:t>
            </a:r>
          </a:p>
          <a:p>
            <a:pPr marL="285750" indent="-285750">
              <a:buFont typeface="Arial" panose="020B0604020202020204" pitchFamily="34" charset="0"/>
              <a:buChar char="•"/>
            </a:pPr>
            <a:r>
              <a:rPr lang="en-US" sz="2000" dirty="0" smtClean="0">
                <a:solidFill>
                  <a:schemeClr val="accent3">
                    <a:lumMod val="50000"/>
                  </a:schemeClr>
                </a:solidFill>
              </a:rPr>
              <a:t>Died mysteriously after being found drunk and delirious in a Baltimore tavern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7" name="TextBox 6"/>
          <p:cNvSpPr txBox="1"/>
          <p:nvPr/>
        </p:nvSpPr>
        <p:spPr>
          <a:xfrm>
            <a:off x="5513294" y="6064624"/>
            <a:ext cx="3354481" cy="461665"/>
          </a:xfrm>
          <a:prstGeom prst="rect">
            <a:avLst/>
          </a:prstGeom>
          <a:noFill/>
        </p:spPr>
        <p:txBody>
          <a:bodyPr wrap="square" rtlCol="0">
            <a:spAutoFit/>
          </a:bodyPr>
          <a:lstStyle/>
          <a:p>
            <a:pPr algn="ctr"/>
            <a:r>
              <a:rPr lang="en-US" sz="2400" b="1" dirty="0" smtClean="0"/>
              <a:t>1809-1849</a:t>
            </a:r>
            <a:endParaRPr lang="en-US" sz="2400" b="1" dirty="0"/>
          </a:p>
        </p:txBody>
      </p:sp>
    </p:spTree>
    <p:extLst>
      <p:ext uri="{BB962C8B-B14F-4D97-AF65-F5344CB8AC3E}">
        <p14:creationId xmlns:p14="http://schemas.microsoft.com/office/powerpoint/2010/main" val="862341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5" y="2801878"/>
            <a:ext cx="8477810" cy="1066801"/>
          </a:xfrm>
        </p:spPr>
        <p:txBody>
          <a:bodyPr/>
          <a:lstStyle/>
          <a:p>
            <a:r>
              <a:rPr lang="en-US" dirty="0"/>
              <a:t>s</a:t>
            </a:r>
            <a:r>
              <a:rPr lang="en-US" dirty="0" smtClean="0"/>
              <a:t>ymbolic meaning</a:t>
            </a:r>
            <a:endParaRPr lang="en-US" dirty="0"/>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5638799" y="1667041"/>
            <a:ext cx="3505201" cy="3011986"/>
          </a:xfrm>
        </p:spPr>
      </p:pic>
      <p:sp>
        <p:nvSpPr>
          <p:cNvPr id="6" name="TextBox 5"/>
          <p:cNvSpPr txBox="1"/>
          <p:nvPr/>
        </p:nvSpPr>
        <p:spPr>
          <a:xfrm>
            <a:off x="389965" y="1442505"/>
            <a:ext cx="4975500" cy="215443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A symbol is a concrete object, person, a place or an action that works on at least two levels. It functions as itself and also suggests a deeper meaning.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8" name="Title 1"/>
          <p:cNvSpPr txBox="1">
            <a:spLocks/>
          </p:cNvSpPr>
          <p:nvPr/>
        </p:nvSpPr>
        <p:spPr>
          <a:xfrm>
            <a:off x="542365" y="327212"/>
            <a:ext cx="847781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smtClean="0"/>
              <a:t>symbols</a:t>
            </a:r>
            <a:endParaRPr lang="en-US" dirty="0"/>
          </a:p>
        </p:txBody>
      </p:sp>
      <p:sp>
        <p:nvSpPr>
          <p:cNvPr id="9" name="TextBox 8"/>
          <p:cNvSpPr txBox="1"/>
          <p:nvPr/>
        </p:nvSpPr>
        <p:spPr>
          <a:xfrm>
            <a:off x="542365" y="3889407"/>
            <a:ext cx="4975500" cy="184665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 symbolic meaning of a story emerges from an overall interpretation of the story’s individual symbols.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1129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21" y="703614"/>
            <a:ext cx="8591550" cy="1066801"/>
          </a:xfrm>
        </p:spPr>
        <p:txBody>
          <a:bodyPr/>
          <a:lstStyle/>
          <a:p>
            <a:r>
              <a:rPr lang="en-US" dirty="0" smtClean="0"/>
              <a:t>Who were the Romantics?</a:t>
            </a:r>
            <a:endParaRPr lang="en-US" dirty="0"/>
          </a:p>
        </p:txBody>
      </p:sp>
      <p:sp>
        <p:nvSpPr>
          <p:cNvPr id="3" name="Content Placeholder 2"/>
          <p:cNvSpPr>
            <a:spLocks noGrp="1"/>
          </p:cNvSpPr>
          <p:nvPr>
            <p:ph sz="quarter" idx="13"/>
          </p:nvPr>
        </p:nvSpPr>
        <p:spPr>
          <a:xfrm>
            <a:off x="1425039" y="1770910"/>
            <a:ext cx="8026532" cy="901534"/>
          </a:xfrm>
        </p:spPr>
        <p:txBody>
          <a:bodyPr>
            <a:normAutofit/>
          </a:bodyPr>
          <a:lstStyle/>
          <a:p>
            <a:r>
              <a:rPr lang="en-US" dirty="0" smtClean="0"/>
              <a:t> What were the values and beliefs of the Romantics?  </a:t>
            </a:r>
            <a:endParaRPr lang="en-US" dirty="0"/>
          </a:p>
        </p:txBody>
      </p:sp>
      <p:sp>
        <p:nvSpPr>
          <p:cNvPr id="4" name="Title 1"/>
          <p:cNvSpPr txBox="1">
            <a:spLocks/>
          </p:cNvSpPr>
          <p:nvPr/>
        </p:nvSpPr>
        <p:spPr>
          <a:xfrm>
            <a:off x="860021" y="2424546"/>
            <a:ext cx="859155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dirty="0" smtClean="0"/>
              <a:t>What is Transcendentalism?</a:t>
            </a:r>
            <a:endParaRPr lang="en-US" dirty="0"/>
          </a:p>
        </p:txBody>
      </p:sp>
      <p:sp>
        <p:nvSpPr>
          <p:cNvPr id="5" name="Content Placeholder 2"/>
          <p:cNvSpPr txBox="1">
            <a:spLocks/>
          </p:cNvSpPr>
          <p:nvPr/>
        </p:nvSpPr>
        <p:spPr>
          <a:xfrm>
            <a:off x="1163782" y="3490357"/>
            <a:ext cx="7980218" cy="1066721"/>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smtClean="0"/>
              <a:t>   Who were the Transcendentalists and how do their beliefs still influence American life?</a:t>
            </a:r>
            <a:endParaRPr lang="en-US" dirty="0"/>
          </a:p>
        </p:txBody>
      </p:sp>
      <p:sp>
        <p:nvSpPr>
          <p:cNvPr id="6" name="Title 1"/>
          <p:cNvSpPr txBox="1">
            <a:spLocks/>
          </p:cNvSpPr>
          <p:nvPr/>
        </p:nvSpPr>
        <p:spPr>
          <a:xfrm>
            <a:off x="860021" y="4540256"/>
            <a:ext cx="859155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dirty="0" smtClean="0"/>
              <a:t>The “Dark Romantics”</a:t>
            </a:r>
            <a:endParaRPr lang="en-US" dirty="0"/>
          </a:p>
        </p:txBody>
      </p:sp>
      <p:sp>
        <p:nvSpPr>
          <p:cNvPr id="7" name="Content Placeholder 2"/>
          <p:cNvSpPr txBox="1">
            <a:spLocks/>
          </p:cNvSpPr>
          <p:nvPr/>
        </p:nvSpPr>
        <p:spPr>
          <a:xfrm>
            <a:off x="1270660" y="5671618"/>
            <a:ext cx="7873340" cy="1005365"/>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smtClean="0"/>
              <a:t>Who were the “Dark Romantics” and what darker side of human life did they explore in their writing?</a:t>
            </a:r>
            <a:endParaRPr lang="en-US" dirty="0"/>
          </a:p>
        </p:txBody>
      </p:sp>
      <p:sp>
        <p:nvSpPr>
          <p:cNvPr id="8" name="Title 1"/>
          <p:cNvSpPr txBox="1">
            <a:spLocks/>
          </p:cNvSpPr>
          <p:nvPr/>
        </p:nvSpPr>
        <p:spPr>
          <a:xfrm>
            <a:off x="276225" y="14845"/>
            <a:ext cx="8591550" cy="828304"/>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b="1" dirty="0" smtClean="0"/>
              <a:t>In your notes…</a:t>
            </a:r>
            <a:endParaRPr lang="en-US" b="1" dirty="0"/>
          </a:p>
        </p:txBody>
      </p:sp>
    </p:spTree>
    <p:extLst>
      <p:ext uri="{BB962C8B-B14F-4D97-AF65-F5344CB8AC3E}">
        <p14:creationId xmlns:p14="http://schemas.microsoft.com/office/powerpoint/2010/main" val="201584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28304"/>
          </a:xfrm>
        </p:spPr>
        <p:txBody>
          <a:bodyPr/>
          <a:lstStyle/>
          <a:p>
            <a:r>
              <a:rPr lang="en-US" dirty="0" smtClean="0"/>
              <a:t>Background: The Industrial Revolution</a:t>
            </a:r>
            <a:endParaRPr lang="en-US" dirty="0"/>
          </a:p>
        </p:txBody>
      </p:sp>
      <p:sp>
        <p:nvSpPr>
          <p:cNvPr id="3" name="Content Placeholder 2"/>
          <p:cNvSpPr>
            <a:spLocks noGrp="1"/>
          </p:cNvSpPr>
          <p:nvPr>
            <p:ph sz="quarter" idx="13"/>
          </p:nvPr>
        </p:nvSpPr>
        <p:spPr>
          <a:xfrm>
            <a:off x="276225" y="1225140"/>
            <a:ext cx="4806414" cy="4796640"/>
          </a:xfrm>
        </p:spPr>
        <p:txBody>
          <a:bodyPr>
            <a:noAutofit/>
          </a:bodyPr>
          <a:lstStyle/>
          <a:p>
            <a:r>
              <a:rPr lang="en-US" sz="1800" dirty="0"/>
              <a:t>The Industrial Revolution in Great Britain caused tremendous change in America. </a:t>
            </a:r>
            <a:endParaRPr lang="en-US" sz="1800" dirty="0" smtClean="0"/>
          </a:p>
          <a:p>
            <a:endParaRPr lang="en-US" sz="1800" dirty="0"/>
          </a:p>
          <a:p>
            <a:r>
              <a:rPr lang="en-US" sz="1800" dirty="0" smtClean="0"/>
              <a:t>Small businesses gave way to large mechanized factories.</a:t>
            </a:r>
          </a:p>
          <a:p>
            <a:endParaRPr lang="en-US" sz="1800" dirty="0"/>
          </a:p>
          <a:p>
            <a:r>
              <a:rPr lang="en-US" sz="1800" dirty="0" smtClean="0"/>
              <a:t>The railroad and the steamboat allowed for wider distribution of goods.</a:t>
            </a:r>
          </a:p>
          <a:p>
            <a:endParaRPr lang="en-US" sz="1800" dirty="0"/>
          </a:p>
          <a:p>
            <a:r>
              <a:rPr lang="en-US" sz="1800" dirty="0" smtClean="0"/>
              <a:t>Widespread corruption and abuse.</a:t>
            </a:r>
          </a:p>
          <a:p>
            <a:endParaRPr lang="en-US" sz="1800" dirty="0"/>
          </a:p>
          <a:p>
            <a:r>
              <a:rPr lang="en-US" sz="1800" dirty="0" smtClean="0"/>
              <a:t>Northern states: manufacturing</a:t>
            </a:r>
          </a:p>
          <a:p>
            <a:r>
              <a:rPr lang="en-US" sz="1800" dirty="0" smtClean="0"/>
              <a:t>Southern states: agriculture and slave labor</a:t>
            </a:r>
          </a:p>
          <a:p>
            <a:endParaRPr lang="en-US" sz="1800" dirty="0"/>
          </a:p>
          <a:p>
            <a:r>
              <a:rPr lang="en-US" sz="1800" dirty="0" smtClean="0"/>
              <a:t>Division between northern and southern economies =</a:t>
            </a:r>
            <a:endParaRPr lang="en-US" sz="1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2639" y="1999507"/>
            <a:ext cx="3785136" cy="3078678"/>
          </a:xfrm>
          <a:prstGeom prst="rect">
            <a:avLst/>
          </a:prstGeom>
        </p:spPr>
      </p:pic>
    </p:spTree>
    <p:extLst>
      <p:ext uri="{BB962C8B-B14F-4D97-AF65-F5344CB8AC3E}">
        <p14:creationId xmlns:p14="http://schemas.microsoft.com/office/powerpoint/2010/main" val="212811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828304"/>
          </a:xfrm>
        </p:spPr>
        <p:txBody>
          <a:bodyPr/>
          <a:lstStyle/>
          <a:p>
            <a:r>
              <a:rPr lang="en-US" dirty="0" smtClean="0"/>
              <a:t>Background: The Industrial Revolution</a:t>
            </a:r>
            <a:endParaRPr lang="en-US" dirty="0"/>
          </a:p>
        </p:txBody>
      </p:sp>
      <p:sp>
        <p:nvSpPr>
          <p:cNvPr id="3" name="Content Placeholder 2"/>
          <p:cNvSpPr>
            <a:spLocks noGrp="1"/>
          </p:cNvSpPr>
          <p:nvPr>
            <p:ph sz="quarter" idx="13"/>
          </p:nvPr>
        </p:nvSpPr>
        <p:spPr>
          <a:xfrm>
            <a:off x="276225" y="1225140"/>
            <a:ext cx="4806414" cy="4796640"/>
          </a:xfrm>
        </p:spPr>
        <p:txBody>
          <a:bodyPr>
            <a:noAutofit/>
          </a:bodyPr>
          <a:lstStyle/>
          <a:p>
            <a:r>
              <a:rPr lang="en-US" sz="1800" dirty="0"/>
              <a:t>The Industrial Revolution in Great Britain caused tremendous change in America. </a:t>
            </a:r>
            <a:endParaRPr lang="en-US" sz="1800" dirty="0" smtClean="0"/>
          </a:p>
          <a:p>
            <a:endParaRPr lang="en-US" sz="1800" dirty="0"/>
          </a:p>
          <a:p>
            <a:r>
              <a:rPr lang="en-US" sz="1800" dirty="0" smtClean="0"/>
              <a:t>Small businesses gave way to large mechanized factories.</a:t>
            </a:r>
          </a:p>
          <a:p>
            <a:endParaRPr lang="en-US" sz="1800" dirty="0"/>
          </a:p>
          <a:p>
            <a:r>
              <a:rPr lang="en-US" sz="1800" dirty="0" smtClean="0"/>
              <a:t>The railroad and the steamboat allowed for wider distribution of goods.</a:t>
            </a:r>
          </a:p>
          <a:p>
            <a:endParaRPr lang="en-US" sz="1800" dirty="0"/>
          </a:p>
          <a:p>
            <a:r>
              <a:rPr lang="en-US" sz="1800" dirty="0" smtClean="0"/>
              <a:t>Widespread corruption and abuse.</a:t>
            </a:r>
          </a:p>
          <a:p>
            <a:endParaRPr lang="en-US" sz="1800" dirty="0"/>
          </a:p>
          <a:p>
            <a:r>
              <a:rPr lang="en-US" sz="1800" dirty="0" smtClean="0"/>
              <a:t>Northern states: manufacturing</a:t>
            </a:r>
          </a:p>
          <a:p>
            <a:r>
              <a:rPr lang="en-US" sz="1800" dirty="0" smtClean="0"/>
              <a:t>Southern states: agriculture and slave labor</a:t>
            </a:r>
          </a:p>
          <a:p>
            <a:endParaRPr lang="en-US" sz="1800" dirty="0"/>
          </a:p>
          <a:p>
            <a:r>
              <a:rPr lang="en-US" sz="1800" dirty="0" smtClean="0"/>
              <a:t>Division between northern and southern economies = </a:t>
            </a:r>
            <a:r>
              <a:rPr lang="en-US" sz="1800" b="1" dirty="0"/>
              <a:t>CIVIL WAR</a:t>
            </a:r>
          </a:p>
          <a:p>
            <a:endParaRPr lang="en-US" sz="1800" b="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82639" y="1999507"/>
            <a:ext cx="3785136" cy="3078678"/>
          </a:xfrm>
          <a:prstGeom prst="rect">
            <a:avLst/>
          </a:prstGeom>
        </p:spPr>
      </p:pic>
    </p:spTree>
    <p:extLst>
      <p:ext uri="{BB962C8B-B14F-4D97-AF65-F5344CB8AC3E}">
        <p14:creationId xmlns:p14="http://schemas.microsoft.com/office/powerpoint/2010/main" val="4082319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28601"/>
            <a:ext cx="8591550" cy="780802"/>
          </a:xfrm>
        </p:spPr>
        <p:txBody>
          <a:bodyPr/>
          <a:lstStyle/>
          <a:p>
            <a:r>
              <a:rPr lang="en-US" dirty="0" smtClean="0"/>
              <a:t>The Age of Reform</a:t>
            </a:r>
            <a:endParaRPr lang="en-US" dirty="0"/>
          </a:p>
        </p:txBody>
      </p:sp>
      <p:sp>
        <p:nvSpPr>
          <p:cNvPr id="3" name="Content Placeholder 2"/>
          <p:cNvSpPr>
            <a:spLocks noGrp="1"/>
          </p:cNvSpPr>
          <p:nvPr>
            <p:ph sz="quarter" idx="13"/>
          </p:nvPr>
        </p:nvSpPr>
        <p:spPr>
          <a:xfrm>
            <a:off x="127536" y="1104407"/>
            <a:ext cx="8740239" cy="5268607"/>
          </a:xfrm>
        </p:spPr>
        <p:txBody>
          <a:bodyPr>
            <a:normAutofit/>
          </a:bodyPr>
          <a:lstStyle/>
          <a:p>
            <a:r>
              <a:rPr lang="en-US" dirty="0"/>
              <a:t>During the </a:t>
            </a:r>
            <a:r>
              <a:rPr lang="en-US" dirty="0" smtClean="0"/>
              <a:t>1820s </a:t>
            </a:r>
            <a:r>
              <a:rPr lang="en-US" dirty="0"/>
              <a:t>America ushered in </a:t>
            </a:r>
            <a:r>
              <a:rPr lang="en-US" dirty="0" smtClean="0"/>
              <a:t>an enlivened </a:t>
            </a:r>
            <a:r>
              <a:rPr lang="en-US" dirty="0"/>
              <a:t>spirit and need of social and cultural reform. </a:t>
            </a:r>
            <a:endParaRPr lang="en-US" dirty="0" smtClean="0"/>
          </a:p>
          <a:p>
            <a:endParaRPr lang="en-US" dirty="0"/>
          </a:p>
          <a:p>
            <a:pPr lvl="1"/>
            <a:r>
              <a:rPr lang="en-US" dirty="0"/>
              <a:t>S</a:t>
            </a:r>
            <a:r>
              <a:rPr lang="en-US" dirty="0" smtClean="0"/>
              <a:t>lavery</a:t>
            </a:r>
            <a:r>
              <a:rPr lang="en-US" dirty="0"/>
              <a:t>, </a:t>
            </a:r>
            <a:endParaRPr lang="en-US" dirty="0" smtClean="0"/>
          </a:p>
          <a:p>
            <a:pPr lvl="1"/>
            <a:r>
              <a:rPr lang="en-US" dirty="0" smtClean="0"/>
              <a:t>Drunkenness</a:t>
            </a:r>
          </a:p>
          <a:p>
            <a:pPr lvl="1"/>
            <a:r>
              <a:rPr lang="en-US" dirty="0"/>
              <a:t>W</a:t>
            </a:r>
            <a:r>
              <a:rPr lang="en-US" dirty="0" smtClean="0"/>
              <a:t>omen's rights</a:t>
            </a:r>
          </a:p>
          <a:p>
            <a:pPr lvl="1"/>
            <a:r>
              <a:rPr lang="en-US" dirty="0" smtClean="0"/>
              <a:t>Prison systems</a:t>
            </a:r>
          </a:p>
          <a:p>
            <a:pPr lvl="1"/>
            <a:r>
              <a:rPr lang="en-US" dirty="0" smtClean="0"/>
              <a:t>Care for </a:t>
            </a:r>
            <a:r>
              <a:rPr lang="en-US" dirty="0"/>
              <a:t>the mentally ill. </a:t>
            </a:r>
            <a:endParaRPr lang="en-US" dirty="0" smtClean="0"/>
          </a:p>
          <a:p>
            <a:endParaRPr lang="en-US" dirty="0" smtClean="0"/>
          </a:p>
          <a:p>
            <a:endParaRPr lang="en-US" dirty="0"/>
          </a:p>
          <a:p>
            <a:endParaRPr lang="en-US" dirty="0" smtClean="0"/>
          </a:p>
          <a:p>
            <a:r>
              <a:rPr lang="en-US" dirty="0" smtClean="0"/>
              <a:t>Some saw a need </a:t>
            </a:r>
            <a:r>
              <a:rPr lang="en-US" dirty="0"/>
              <a:t>for optimism, creativity, and intellectual </a:t>
            </a:r>
            <a:r>
              <a:rPr lang="en-US" dirty="0" smtClean="0"/>
              <a:t>freedom.</a:t>
            </a:r>
          </a:p>
          <a:p>
            <a:r>
              <a:rPr lang="en-US" dirty="0" smtClean="0"/>
              <a:t>Not all writers saw this optimism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984" y="1678565"/>
            <a:ext cx="5142016" cy="3632059"/>
          </a:xfrm>
          <a:prstGeom prst="rect">
            <a:avLst/>
          </a:prstGeom>
        </p:spPr>
      </p:pic>
    </p:spTree>
    <p:extLst>
      <p:ext uri="{BB962C8B-B14F-4D97-AF65-F5344CB8AC3E}">
        <p14:creationId xmlns:p14="http://schemas.microsoft.com/office/powerpoint/2010/main" val="4060193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021" y="703614"/>
            <a:ext cx="8591550" cy="1066801"/>
          </a:xfrm>
        </p:spPr>
        <p:txBody>
          <a:bodyPr/>
          <a:lstStyle/>
          <a:p>
            <a:r>
              <a:rPr lang="en-US" dirty="0" smtClean="0"/>
              <a:t>Who were the Romantics?</a:t>
            </a:r>
            <a:endParaRPr lang="en-US" dirty="0"/>
          </a:p>
        </p:txBody>
      </p:sp>
      <p:sp>
        <p:nvSpPr>
          <p:cNvPr id="3" name="Content Placeholder 2"/>
          <p:cNvSpPr>
            <a:spLocks noGrp="1"/>
          </p:cNvSpPr>
          <p:nvPr>
            <p:ph sz="quarter" idx="13"/>
          </p:nvPr>
        </p:nvSpPr>
        <p:spPr>
          <a:xfrm>
            <a:off x="1425039" y="1770910"/>
            <a:ext cx="8026532" cy="901534"/>
          </a:xfrm>
        </p:spPr>
        <p:txBody>
          <a:bodyPr>
            <a:normAutofit/>
          </a:bodyPr>
          <a:lstStyle/>
          <a:p>
            <a:r>
              <a:rPr lang="en-US" dirty="0" smtClean="0"/>
              <a:t> What were the values and beliefs of the Romantics?  </a:t>
            </a:r>
            <a:endParaRPr lang="en-US" dirty="0"/>
          </a:p>
        </p:txBody>
      </p:sp>
      <p:sp>
        <p:nvSpPr>
          <p:cNvPr id="4" name="Title 1"/>
          <p:cNvSpPr txBox="1">
            <a:spLocks/>
          </p:cNvSpPr>
          <p:nvPr/>
        </p:nvSpPr>
        <p:spPr>
          <a:xfrm>
            <a:off x="860021" y="2424546"/>
            <a:ext cx="859155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dirty="0" smtClean="0"/>
              <a:t>What is Transcendentalism?</a:t>
            </a:r>
            <a:endParaRPr lang="en-US" dirty="0"/>
          </a:p>
        </p:txBody>
      </p:sp>
      <p:sp>
        <p:nvSpPr>
          <p:cNvPr id="5" name="Content Placeholder 2"/>
          <p:cNvSpPr txBox="1">
            <a:spLocks/>
          </p:cNvSpPr>
          <p:nvPr/>
        </p:nvSpPr>
        <p:spPr>
          <a:xfrm>
            <a:off x="1163782" y="3490357"/>
            <a:ext cx="7980218" cy="1066721"/>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smtClean="0"/>
              <a:t>   Who were the Transcendentalists and how do their beliefs still influence American life?</a:t>
            </a:r>
            <a:endParaRPr lang="en-US" dirty="0"/>
          </a:p>
        </p:txBody>
      </p:sp>
      <p:sp>
        <p:nvSpPr>
          <p:cNvPr id="6" name="Title 1"/>
          <p:cNvSpPr txBox="1">
            <a:spLocks/>
          </p:cNvSpPr>
          <p:nvPr/>
        </p:nvSpPr>
        <p:spPr>
          <a:xfrm>
            <a:off x="860021" y="4540256"/>
            <a:ext cx="8591550" cy="1066801"/>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dirty="0" smtClean="0"/>
              <a:t>The “Dark Romantics”</a:t>
            </a:r>
            <a:endParaRPr lang="en-US" dirty="0"/>
          </a:p>
        </p:txBody>
      </p:sp>
      <p:sp>
        <p:nvSpPr>
          <p:cNvPr id="7" name="Content Placeholder 2"/>
          <p:cNvSpPr txBox="1">
            <a:spLocks/>
          </p:cNvSpPr>
          <p:nvPr/>
        </p:nvSpPr>
        <p:spPr>
          <a:xfrm>
            <a:off x="1270660" y="5671618"/>
            <a:ext cx="7873340" cy="1005365"/>
          </a:xfrm>
          <a:prstGeom prst="rect">
            <a:avLst/>
          </a:prstGeom>
        </p:spPr>
        <p:txBody>
          <a:bodyPr vert="horz" lIns="91440" tIns="45720" rIns="91440" bIns="45720" rtlCol="0">
            <a:normAutofit/>
          </a:bodyPr>
          <a:lst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a:lstStyle>
          <a:p>
            <a:r>
              <a:rPr lang="en-US" dirty="0" smtClean="0"/>
              <a:t>Who were the “Dark Romantics” and what darker side of human life did they explore in their writing?</a:t>
            </a:r>
            <a:endParaRPr lang="en-US" dirty="0"/>
          </a:p>
        </p:txBody>
      </p:sp>
      <p:sp>
        <p:nvSpPr>
          <p:cNvPr id="8" name="Title 1"/>
          <p:cNvSpPr txBox="1">
            <a:spLocks/>
          </p:cNvSpPr>
          <p:nvPr/>
        </p:nvSpPr>
        <p:spPr>
          <a:xfrm>
            <a:off x="276225" y="14845"/>
            <a:ext cx="8591550" cy="828304"/>
          </a:xfrm>
          <a:prstGeom prst="rect">
            <a:avLst/>
          </a:prstGeom>
        </p:spPr>
        <p:txBody>
          <a:bodyPr vert="horz" lIns="91440" tIns="45720" rIns="91440" bIns="45720" rtlCol="0" anchor="b" anchorCtr="0">
            <a:normAutofit/>
          </a:bodyPr>
          <a:lst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a:lstStyle>
          <a:p>
            <a:r>
              <a:rPr lang="en-US" b="1" dirty="0" smtClean="0"/>
              <a:t>In your notes…</a:t>
            </a:r>
            <a:endParaRPr lang="en-US" b="1" dirty="0"/>
          </a:p>
        </p:txBody>
      </p:sp>
    </p:spTree>
    <p:extLst>
      <p:ext uri="{BB962C8B-B14F-4D97-AF65-F5344CB8AC3E}">
        <p14:creationId xmlns:p14="http://schemas.microsoft.com/office/powerpoint/2010/main" val="415946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512048"/>
            <a:ext cx="5120640" cy="1581150"/>
          </a:xfrm>
        </p:spPr>
        <p:txBody>
          <a:bodyPr/>
          <a:lstStyle/>
          <a:p>
            <a:r>
              <a:rPr lang="en-US" dirty="0" smtClean="0"/>
              <a:t> </a:t>
            </a:r>
            <a:endParaRPr lang="en-US" dirty="0"/>
          </a:p>
        </p:txBody>
      </p:sp>
      <p:sp>
        <p:nvSpPr>
          <p:cNvPr id="5" name="TextBox 4"/>
          <p:cNvSpPr txBox="1"/>
          <p:nvPr/>
        </p:nvSpPr>
        <p:spPr>
          <a:xfrm>
            <a:off x="3621974" y="748145"/>
            <a:ext cx="4880758" cy="5078313"/>
          </a:xfrm>
          <a:prstGeom prst="rect">
            <a:avLst/>
          </a:prstGeom>
          <a:noFill/>
        </p:spPr>
        <p:txBody>
          <a:bodyPr wrap="square" rtlCol="0">
            <a:spAutoFit/>
          </a:bodyPr>
          <a:lstStyle/>
          <a:p>
            <a:r>
              <a:rPr lang="en-US" sz="3600" dirty="0" smtClean="0"/>
              <a:t>We will explore:</a:t>
            </a:r>
          </a:p>
          <a:p>
            <a:endParaRPr lang="en-US" sz="3600" dirty="0" smtClean="0"/>
          </a:p>
          <a:p>
            <a:pPr marL="285750" indent="-285750">
              <a:buFont typeface="Arial" panose="020B0604020202020204" pitchFamily="34" charset="0"/>
              <a:buChar char="•"/>
            </a:pPr>
            <a:r>
              <a:rPr lang="en-US" sz="3600" dirty="0" smtClean="0"/>
              <a:t>Optimism and Individualism</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Kinship with Nature</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The Dark Side of Romanticism</a:t>
            </a:r>
            <a:endParaRPr lang="en-US" sz="3600" dirty="0"/>
          </a:p>
        </p:txBody>
      </p:sp>
    </p:spTree>
    <p:extLst>
      <p:ext uri="{BB962C8B-B14F-4D97-AF65-F5344CB8AC3E}">
        <p14:creationId xmlns:p14="http://schemas.microsoft.com/office/powerpoint/2010/main" val="131620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743323" y="4512048"/>
            <a:ext cx="5120640" cy="1581150"/>
          </a:xfrm>
        </p:spPr>
        <p:txBody>
          <a:bodyPr/>
          <a:lstStyle/>
          <a:p>
            <a:r>
              <a:rPr lang="en-US" dirty="0" smtClean="0"/>
              <a:t> </a:t>
            </a:r>
            <a:endParaRPr lang="en-US" dirty="0"/>
          </a:p>
        </p:txBody>
      </p:sp>
      <p:sp>
        <p:nvSpPr>
          <p:cNvPr id="3" name="Title 2"/>
          <p:cNvSpPr>
            <a:spLocks noGrp="1"/>
          </p:cNvSpPr>
          <p:nvPr>
            <p:ph type="title"/>
          </p:nvPr>
        </p:nvSpPr>
        <p:spPr/>
        <p:txBody>
          <a:bodyPr/>
          <a:lstStyle/>
          <a:p>
            <a:r>
              <a:rPr lang="en-US" dirty="0" smtClean="0"/>
              <a:t>OPTIMISM AND</a:t>
            </a:r>
            <a:br>
              <a:rPr lang="en-US" dirty="0" smtClean="0"/>
            </a:br>
            <a:r>
              <a:rPr lang="en-US" dirty="0" smtClean="0"/>
              <a:t>INDIVIDUALISM</a:t>
            </a:r>
            <a:endParaRPr lang="en-US" dirty="0"/>
          </a:p>
        </p:txBody>
      </p:sp>
    </p:spTree>
    <p:extLst>
      <p:ext uri="{BB962C8B-B14F-4D97-AF65-F5344CB8AC3E}">
        <p14:creationId xmlns:p14="http://schemas.microsoft.com/office/powerpoint/2010/main" val="658157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741</TotalTime>
  <Words>951</Words>
  <Application>Microsoft Office PowerPoint</Application>
  <PresentationFormat>On-screen Show (4:3)</PresentationFormat>
  <Paragraphs>151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Soho</vt:lpstr>
      <vt:lpstr>PowerPoint Presentation</vt:lpstr>
      <vt:lpstr>American Romanticism</vt:lpstr>
      <vt:lpstr>Who were the Romantics?</vt:lpstr>
      <vt:lpstr>Background: The Industrial Revolution</vt:lpstr>
      <vt:lpstr>Background: The Industrial Revolution</vt:lpstr>
      <vt:lpstr>The Age of Reform</vt:lpstr>
      <vt:lpstr>Who were the Romantics?</vt:lpstr>
      <vt:lpstr>PowerPoint Presentation</vt:lpstr>
      <vt:lpstr>OPTIMISM AND INDIVIDUALISM</vt:lpstr>
      <vt:lpstr>What is optimism?</vt:lpstr>
      <vt:lpstr>Ralph Waldo Emerson    (1803-1882)</vt:lpstr>
      <vt:lpstr>Transcendentalism</vt:lpstr>
      <vt:lpstr>Transcendentalism – huh?</vt:lpstr>
      <vt:lpstr>Transcendentalism – even simpler please!</vt:lpstr>
      <vt:lpstr>Emerson’s aphorisms</vt:lpstr>
      <vt:lpstr>KINSHIP WITH Nature</vt:lpstr>
      <vt:lpstr>Ralph Waldo Emerson    (1803-1882)</vt:lpstr>
      <vt:lpstr>Henry David Thoreau (1817-1862)</vt:lpstr>
      <vt:lpstr>The DARK Side of  ROMANTICISM</vt:lpstr>
      <vt:lpstr>Edgar Allen Poe</vt:lpstr>
      <vt:lpstr>symbolic meaning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Romanticism</dc:title>
  <dc:creator>Zack Cyphers</dc:creator>
  <cp:lastModifiedBy>DoDDS-E</cp:lastModifiedBy>
  <cp:revision>32</cp:revision>
  <dcterms:created xsi:type="dcterms:W3CDTF">2013-10-16T21:05:13Z</dcterms:created>
  <dcterms:modified xsi:type="dcterms:W3CDTF">2013-12-10T07:44:08Z</dcterms:modified>
</cp:coreProperties>
</file>