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385" r:id="rId3"/>
    <p:sldId id="386" r:id="rId4"/>
    <p:sldId id="405" r:id="rId5"/>
    <p:sldId id="387" r:id="rId6"/>
    <p:sldId id="394" r:id="rId7"/>
    <p:sldId id="402" r:id="rId8"/>
    <p:sldId id="403" r:id="rId9"/>
    <p:sldId id="404" r:id="rId10"/>
    <p:sldId id="395" r:id="rId11"/>
    <p:sldId id="401"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 id="273" r:id="rId27"/>
    <p:sldId id="274" r:id="rId28"/>
    <p:sldId id="275" r:id="rId29"/>
    <p:sldId id="343" r:id="rId30"/>
    <p:sldId id="344" r:id="rId31"/>
    <p:sldId id="345" r:id="rId32"/>
    <p:sldId id="346" r:id="rId33"/>
    <p:sldId id="347" r:id="rId34"/>
    <p:sldId id="348" r:id="rId35"/>
    <p:sldId id="349" r:id="rId36"/>
    <p:sldId id="350" r:id="rId37"/>
    <p:sldId id="351" r:id="rId38"/>
    <p:sldId id="352" r:id="rId39"/>
    <p:sldId id="353" r:id="rId40"/>
    <p:sldId id="354" r:id="rId41"/>
    <p:sldId id="370" r:id="rId42"/>
    <p:sldId id="371" r:id="rId43"/>
    <p:sldId id="356" r:id="rId44"/>
    <p:sldId id="357" r:id="rId45"/>
    <p:sldId id="358" r:id="rId46"/>
    <p:sldId id="359" r:id="rId47"/>
    <p:sldId id="364" r:id="rId48"/>
    <p:sldId id="365" r:id="rId49"/>
    <p:sldId id="360" r:id="rId50"/>
    <p:sldId id="361" r:id="rId51"/>
    <p:sldId id="362" r:id="rId52"/>
    <p:sldId id="363" r:id="rId53"/>
    <p:sldId id="366" r:id="rId54"/>
    <p:sldId id="367" r:id="rId55"/>
    <p:sldId id="378" r:id="rId56"/>
    <p:sldId id="257" r:id="rId57"/>
    <p:sldId id="258" r:id="rId58"/>
    <p:sldId id="295" r:id="rId59"/>
    <p:sldId id="296" r:id="rId60"/>
    <p:sldId id="297" r:id="rId61"/>
    <p:sldId id="298" r:id="rId62"/>
    <p:sldId id="300" r:id="rId63"/>
    <p:sldId id="301" r:id="rId64"/>
    <p:sldId id="375" r:id="rId65"/>
    <p:sldId id="377" r:id="rId66"/>
    <p:sldId id="302" r:id="rId67"/>
    <p:sldId id="342" r:id="rId68"/>
    <p:sldId id="305" r:id="rId69"/>
    <p:sldId id="373" r:id="rId70"/>
    <p:sldId id="306" r:id="rId71"/>
    <p:sldId id="307" r:id="rId72"/>
    <p:sldId id="308" r:id="rId73"/>
    <p:sldId id="309" r:id="rId74"/>
    <p:sldId id="313" r:id="rId75"/>
    <p:sldId id="315" r:id="rId76"/>
    <p:sldId id="312" r:id="rId77"/>
    <p:sldId id="318" r:id="rId78"/>
    <p:sldId id="317" r:id="rId79"/>
    <p:sldId id="319" r:id="rId80"/>
    <p:sldId id="316" r:id="rId81"/>
    <p:sldId id="314" r:id="rId82"/>
    <p:sldId id="310" r:id="rId83"/>
    <p:sldId id="311" r:id="rId84"/>
    <p:sldId id="368" r:id="rId85"/>
    <p:sldId id="369" r:id="rId86"/>
    <p:sldId id="376" r:id="rId87"/>
    <p:sldId id="383" r:id="rId88"/>
    <p:sldId id="384" r:id="rId89"/>
    <p:sldId id="379" r:id="rId90"/>
    <p:sldId id="382" r:id="rId91"/>
    <p:sldId id="380" r:id="rId92"/>
    <p:sldId id="381" r:id="rId93"/>
    <p:sldId id="320" r:id="rId94"/>
    <p:sldId id="322" r:id="rId95"/>
    <p:sldId id="324" r:id="rId96"/>
    <p:sldId id="325" r:id="rId97"/>
    <p:sldId id="323" r:id="rId98"/>
    <p:sldId id="326" r:id="rId99"/>
    <p:sldId id="321" r:id="rId100"/>
    <p:sldId id="327" r:id="rId101"/>
    <p:sldId id="328" r:id="rId102"/>
    <p:sldId id="329" r:id="rId103"/>
    <p:sldId id="331" r:id="rId104"/>
    <p:sldId id="333" r:id="rId105"/>
    <p:sldId id="340" r:id="rId106"/>
    <p:sldId id="334" r:id="rId107"/>
    <p:sldId id="341" r:id="rId108"/>
    <p:sldId id="332" r:id="rId109"/>
    <p:sldId id="336" r:id="rId110"/>
    <p:sldId id="337" r:id="rId111"/>
    <p:sldId id="339" r:id="rId112"/>
    <p:sldId id="293" r:id="rId1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92" autoAdjust="0"/>
    <p:restoredTop sz="94569" autoAdjust="0"/>
  </p:normalViewPr>
  <p:slideViewPr>
    <p:cSldViewPr>
      <p:cViewPr>
        <p:scale>
          <a:sx n="70" d="100"/>
          <a:sy n="70" d="100"/>
        </p:scale>
        <p:origin x="-1014" y="-1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7" d="100"/>
        <a:sy n="77"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ableStyles" Target="tableStyle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6D19C4D5-2573-4431-9A61-BFC3BA329885}" type="datetimeFigureOut">
              <a:rPr lang="en-US" smtClean="0"/>
              <a:pPr/>
              <a:t>4/28/2014</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2BCF517F-969E-45FE-8C66-A518E9EDA13E}"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19C4D5-2573-4431-9A61-BFC3BA329885}" type="datetimeFigureOut">
              <a:rPr lang="en-US" smtClean="0"/>
              <a:pPr/>
              <a:t>4/28/2014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BCF517F-969E-45FE-8C66-A518E9EDA13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19C4D5-2573-4431-9A61-BFC3BA329885}" type="datetimeFigureOut">
              <a:rPr lang="en-US" smtClean="0"/>
              <a:pPr/>
              <a:t>4/28/2014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BCF517F-969E-45FE-8C66-A518E9EDA13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19C4D5-2573-4431-9A61-BFC3BA329885}" type="datetimeFigureOut">
              <a:rPr lang="en-US" smtClean="0"/>
              <a:pPr/>
              <a:t>4/28/2014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BCF517F-969E-45FE-8C66-A518E9EDA13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D19C4D5-2573-4431-9A61-BFC3BA329885}" type="datetimeFigureOut">
              <a:rPr lang="en-US" smtClean="0"/>
              <a:pPr/>
              <a:t>4/28/2014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BCF517F-969E-45FE-8C66-A518E9EDA13E}"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D19C4D5-2573-4431-9A61-BFC3BA329885}" type="datetimeFigureOut">
              <a:rPr lang="en-US" smtClean="0"/>
              <a:pPr/>
              <a:t>4/28/2014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2BCF517F-969E-45FE-8C66-A518E9EDA13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D19C4D5-2573-4431-9A61-BFC3BA329885}" type="datetimeFigureOut">
              <a:rPr lang="en-US" smtClean="0"/>
              <a:pPr/>
              <a:t>4/28/2014</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2BCF517F-969E-45FE-8C66-A518E9EDA13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D19C4D5-2573-4431-9A61-BFC3BA329885}" type="datetimeFigureOut">
              <a:rPr lang="en-US" smtClean="0"/>
              <a:pPr/>
              <a:t>4/28/2014</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2BCF517F-969E-45FE-8C66-A518E9EDA13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6D19C4D5-2573-4431-9A61-BFC3BA329885}" type="datetimeFigureOut">
              <a:rPr lang="en-US" smtClean="0"/>
              <a:pPr/>
              <a:t>4/28/2014</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2BCF517F-969E-45FE-8C66-A518E9EDA13E}"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D19C4D5-2573-4431-9A61-BFC3BA329885}" type="datetimeFigureOut">
              <a:rPr lang="en-US" smtClean="0"/>
              <a:pPr/>
              <a:t>4/28/2014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2BCF517F-969E-45FE-8C66-A518E9EDA13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6D19C4D5-2573-4431-9A61-BFC3BA329885}" type="datetimeFigureOut">
              <a:rPr lang="en-US" smtClean="0"/>
              <a:pPr/>
              <a:t>4/28/2014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2BCF517F-969E-45FE-8C66-A518E9EDA13E}"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D19C4D5-2573-4431-9A61-BFC3BA329885}" type="datetimeFigureOut">
              <a:rPr lang="en-US" smtClean="0"/>
              <a:pPr/>
              <a:t>4/28/2014</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BCF517F-969E-45FE-8C66-A518E9EDA13E}"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t>The Writing Process</a:t>
            </a:r>
            <a:endParaRPr lang="en-US" sz="5400" dirty="0"/>
          </a:p>
        </p:txBody>
      </p:sp>
      <p:sp>
        <p:nvSpPr>
          <p:cNvPr id="3" name="Subtitle 2"/>
          <p:cNvSpPr>
            <a:spLocks noGrp="1"/>
          </p:cNvSpPr>
          <p:nvPr>
            <p:ph type="subTitle" idx="1"/>
          </p:nvPr>
        </p:nvSpPr>
        <p:spPr>
          <a:xfrm>
            <a:off x="1432560" y="1850064"/>
            <a:ext cx="7406640" cy="2874336"/>
          </a:xfrm>
        </p:spPr>
        <p:txBody>
          <a:bodyPr>
            <a:normAutofit fontScale="92500" lnSpcReduction="10000"/>
          </a:bodyPr>
          <a:lstStyle/>
          <a:p>
            <a:r>
              <a:rPr lang="en-US" dirty="0" smtClean="0"/>
              <a:t>A wealth of helpful information</a:t>
            </a:r>
          </a:p>
          <a:p>
            <a:endParaRPr lang="en-US" dirty="0" smtClean="0"/>
          </a:p>
          <a:p>
            <a:endParaRPr lang="en-US" dirty="0" smtClean="0"/>
          </a:p>
          <a:p>
            <a:r>
              <a:rPr lang="en-US" sz="1800" dirty="0" smtClean="0">
                <a:solidFill>
                  <a:schemeClr val="tx1"/>
                </a:solidFill>
              </a:rPr>
              <a:t>Writing tips gathered from </a:t>
            </a:r>
          </a:p>
          <a:p>
            <a:r>
              <a:rPr lang="en-US" sz="1800" dirty="0" smtClean="0">
                <a:solidFill>
                  <a:schemeClr val="tx1"/>
                </a:solidFill>
              </a:rPr>
              <a:t>Purdue University’s</a:t>
            </a:r>
          </a:p>
          <a:p>
            <a:r>
              <a:rPr lang="en-US" sz="1800" dirty="0" smtClean="0">
                <a:solidFill>
                  <a:schemeClr val="tx1"/>
                </a:solidFill>
              </a:rPr>
              <a:t>Online Writing Lab</a:t>
            </a:r>
          </a:p>
          <a:p>
            <a:endParaRPr lang="en-US" sz="1800" dirty="0" smtClean="0">
              <a:solidFill>
                <a:schemeClr val="tx1"/>
              </a:solidFill>
            </a:endParaRPr>
          </a:p>
          <a:p>
            <a:r>
              <a:rPr lang="en-US" sz="1800" dirty="0" smtClean="0">
                <a:solidFill>
                  <a:schemeClr val="tx1"/>
                </a:solidFill>
              </a:rPr>
              <a:t>http://owl.english.purdue.edu</a:t>
            </a:r>
            <a:endParaRPr lang="en-US" sz="18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Sample Thesis</a:t>
            </a:r>
            <a:endParaRPr lang="en-US" dirty="0"/>
          </a:p>
        </p:txBody>
      </p:sp>
      <p:sp>
        <p:nvSpPr>
          <p:cNvPr id="3" name="Content Placeholder 2"/>
          <p:cNvSpPr>
            <a:spLocks noGrp="1"/>
          </p:cNvSpPr>
          <p:nvPr>
            <p:ph idx="1"/>
          </p:nvPr>
        </p:nvSpPr>
        <p:spPr>
          <a:xfrm>
            <a:off x="990600" y="1447800"/>
            <a:ext cx="7924800" cy="4495800"/>
          </a:xfrm>
        </p:spPr>
        <p:txBody>
          <a:bodyPr>
            <a:normAutofit lnSpcReduction="10000"/>
          </a:bodyPr>
          <a:lstStyle/>
          <a:p>
            <a:r>
              <a:rPr lang="en-US" dirty="0" smtClean="0"/>
              <a:t>Now put it all together. Make sure that your thesis is a single declarative sentence (not a question):</a:t>
            </a:r>
          </a:p>
          <a:p>
            <a:endParaRPr lang="en-US" dirty="0"/>
          </a:p>
          <a:p>
            <a:pPr lvl="1"/>
            <a:r>
              <a:rPr lang="en-US" i="1" dirty="0" smtClean="0">
                <a:solidFill>
                  <a:srgbClr val="0070C0"/>
                </a:solidFill>
              </a:rPr>
              <a:t>By examining themes and images in </a:t>
            </a:r>
            <a:r>
              <a:rPr lang="en-US" i="1" dirty="0">
                <a:solidFill>
                  <a:srgbClr val="0070C0"/>
                </a:solidFill>
              </a:rPr>
              <a:t>Thoreau’s “Walden”, Emerson’s “Self-Reliance” and Whitman’s “I Hear American Singing</a:t>
            </a:r>
            <a:r>
              <a:rPr lang="en-US" i="1" dirty="0" smtClean="0">
                <a:solidFill>
                  <a:srgbClr val="0070C0"/>
                </a:solidFill>
              </a:rPr>
              <a:t>” I have concluded that, in the authors’ views,</a:t>
            </a:r>
            <a:r>
              <a:rPr lang="en-US" dirty="0" smtClean="0">
                <a:solidFill>
                  <a:srgbClr val="0070C0"/>
                </a:solidFill>
              </a:rPr>
              <a:t> </a:t>
            </a:r>
            <a:r>
              <a:rPr lang="en-US" i="1" dirty="0" smtClean="0">
                <a:solidFill>
                  <a:srgbClr val="0070C0"/>
                </a:solidFill>
              </a:rPr>
              <a:t>Americans </a:t>
            </a:r>
            <a:r>
              <a:rPr lang="en-US" i="1" dirty="0">
                <a:solidFill>
                  <a:srgbClr val="0070C0"/>
                </a:solidFill>
              </a:rPr>
              <a:t>are blessed with an abiding optimism and enduring work ethic, even in the face of hard work and setbacks.</a:t>
            </a:r>
            <a:endParaRPr lang="en-US" dirty="0" smtClean="0"/>
          </a:p>
          <a:p>
            <a:endParaRPr lang="en-US" dirty="0"/>
          </a:p>
          <a:p>
            <a:endParaRPr lang="en-US" dirty="0"/>
          </a:p>
        </p:txBody>
      </p:sp>
    </p:spTree>
    <p:extLst>
      <p:ext uri="{BB962C8B-B14F-4D97-AF65-F5344CB8AC3E}">
        <p14:creationId xmlns:p14="http://schemas.microsoft.com/office/powerpoint/2010/main" val="355045167"/>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MLA Formatting: The Basics</a:t>
            </a:r>
            <a:endParaRPr lang="en-US" dirty="0"/>
          </a:p>
        </p:txBody>
      </p:sp>
      <p:sp>
        <p:nvSpPr>
          <p:cNvPr id="5" name="Rectangle 4"/>
          <p:cNvSpPr/>
          <p:nvPr/>
        </p:nvSpPr>
        <p:spPr>
          <a:xfrm>
            <a:off x="1295400" y="2201882"/>
            <a:ext cx="7315200" cy="3970318"/>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nSpc>
                <a:spcPct val="200000"/>
              </a:lnSpc>
            </a:pPr>
            <a:r>
              <a:rPr lang="en-US" dirty="0" smtClean="0"/>
              <a:t>	</a:t>
            </a:r>
            <a:r>
              <a:rPr lang="en-US" dirty="0" smtClean="0">
                <a:latin typeface="Times New Roman" pitchFamily="18" charset="0"/>
                <a:cs typeface="Times New Roman" pitchFamily="18" charset="0"/>
              </a:rPr>
              <a:t>For decades Americans couldn’t help but love the red-headed, fun-loving Little Orphan Annie. The image of the little girl moving so quickly from poverty to wealth provided hope for the poor in the 1930s, and her story continues to be a dream of what the future just might hold. The rags-to-riches phenomenon is the heart of the American Dream. And few other people have embodied this phenomenon as much as Andrew Carnegie did in the late 1800s and early 1900s.</a:t>
            </a:r>
          </a:p>
        </p:txBody>
      </p:sp>
      <p:sp>
        <p:nvSpPr>
          <p:cNvPr id="4" name="Content Placeholder 2"/>
          <p:cNvSpPr>
            <a:spLocks noGrp="1"/>
          </p:cNvSpPr>
          <p:nvPr>
            <p:ph idx="1"/>
          </p:nvPr>
        </p:nvSpPr>
        <p:spPr>
          <a:xfrm>
            <a:off x="1435608" y="1219200"/>
            <a:ext cx="7708392" cy="914400"/>
          </a:xfrm>
        </p:spPr>
        <p:txBody>
          <a:bodyPr>
            <a:normAutofit/>
          </a:bodyPr>
          <a:lstStyle/>
          <a:p>
            <a:r>
              <a:rPr lang="en-US" dirty="0" smtClean="0"/>
              <a:t>Indent the first lines of paragraphs</a:t>
            </a:r>
            <a:endParaRPr lang="en-US" dirty="0"/>
          </a:p>
        </p:txBody>
      </p:sp>
      <p:sp>
        <p:nvSpPr>
          <p:cNvPr id="8" name="Right Arrow 7"/>
          <p:cNvSpPr/>
          <p:nvPr/>
        </p:nvSpPr>
        <p:spPr>
          <a:xfrm>
            <a:off x="304800" y="2133600"/>
            <a:ext cx="1219200" cy="838200"/>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MLA Formatting: The Basics</a:t>
            </a:r>
            <a:endParaRPr lang="en-US" dirty="0"/>
          </a:p>
        </p:txBody>
      </p:sp>
      <p:sp>
        <p:nvSpPr>
          <p:cNvPr id="5" name="Rectangle 4"/>
          <p:cNvSpPr/>
          <p:nvPr/>
        </p:nvSpPr>
        <p:spPr>
          <a:xfrm>
            <a:off x="1295400" y="2201882"/>
            <a:ext cx="7315200" cy="3970318"/>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gn="r">
              <a:lnSpc>
                <a:spcPct val="200000"/>
              </a:lnSpc>
            </a:pPr>
            <a:r>
              <a:rPr lang="en-US" dirty="0" smtClean="0"/>
              <a:t>	</a:t>
            </a:r>
            <a:r>
              <a:rPr lang="en-US" dirty="0" smtClean="0">
                <a:latin typeface="Times New Roman" pitchFamily="18" charset="0"/>
                <a:cs typeface="Times New Roman" pitchFamily="18" charset="0"/>
              </a:rPr>
              <a:t>Jones 1</a:t>
            </a:r>
          </a:p>
          <a:p>
            <a:pPr>
              <a:lnSpc>
                <a:spcPct val="200000"/>
              </a:lnSpc>
            </a:pPr>
            <a:r>
              <a:rPr lang="en-US" dirty="0" smtClean="0">
                <a:latin typeface="Times New Roman" pitchFamily="18" charset="0"/>
                <a:cs typeface="Times New Roman" pitchFamily="18" charset="0"/>
              </a:rPr>
              <a:t>	</a:t>
            </a:r>
          </a:p>
          <a:p>
            <a:pPr>
              <a:lnSpc>
                <a:spcPct val="200000"/>
              </a:lnSpc>
            </a:pPr>
            <a:r>
              <a:rPr lang="en-US" dirty="0" smtClean="0">
                <a:latin typeface="Times New Roman" pitchFamily="18" charset="0"/>
                <a:cs typeface="Times New Roman" pitchFamily="18" charset="0"/>
              </a:rPr>
              <a:t>	For decades Americans couldn’t help but love the red-headed, fun-loving Little Orphan Annie. The image of the little girl moving so quickly from poverty to wealth provided hope for the poor in the 1930s, and her story continues to be a dream of what the future just might hold. The rags-to-riches phenomenon is the heart of the American Dream. And few other people have </a:t>
            </a:r>
          </a:p>
        </p:txBody>
      </p:sp>
      <p:sp>
        <p:nvSpPr>
          <p:cNvPr id="4" name="Content Placeholder 2"/>
          <p:cNvSpPr>
            <a:spLocks noGrp="1"/>
          </p:cNvSpPr>
          <p:nvPr>
            <p:ph idx="1"/>
          </p:nvPr>
        </p:nvSpPr>
        <p:spPr>
          <a:xfrm>
            <a:off x="1435608" y="1219200"/>
            <a:ext cx="7708392" cy="914400"/>
          </a:xfrm>
        </p:spPr>
        <p:txBody>
          <a:bodyPr>
            <a:normAutofit/>
          </a:bodyPr>
          <a:lstStyle/>
          <a:p>
            <a:r>
              <a:rPr lang="en-US" dirty="0" smtClean="0"/>
              <a:t>Number pages in top right corner</a:t>
            </a:r>
            <a:endParaRPr lang="en-US" dirty="0"/>
          </a:p>
        </p:txBody>
      </p:sp>
      <p:sp>
        <p:nvSpPr>
          <p:cNvPr id="8" name="Right Arrow 7"/>
          <p:cNvSpPr/>
          <p:nvPr/>
        </p:nvSpPr>
        <p:spPr>
          <a:xfrm>
            <a:off x="6400800" y="2133600"/>
            <a:ext cx="1219200" cy="838200"/>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MLA Formatting: The Basics</a:t>
            </a:r>
            <a:endParaRPr lang="en-US" dirty="0"/>
          </a:p>
        </p:txBody>
      </p:sp>
      <p:sp>
        <p:nvSpPr>
          <p:cNvPr id="5" name="Rectangle 4"/>
          <p:cNvSpPr/>
          <p:nvPr/>
        </p:nvSpPr>
        <p:spPr>
          <a:xfrm>
            <a:off x="1295400" y="1981200"/>
            <a:ext cx="7315200" cy="4524315"/>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gn="ctr">
              <a:lnSpc>
                <a:spcPct val="200000"/>
              </a:lnSpc>
            </a:pPr>
            <a:r>
              <a:rPr lang="en-US" b="1" dirty="0" smtClean="0">
                <a:latin typeface="Times New Roman" pitchFamily="18" charset="0"/>
                <a:cs typeface="Times New Roman" pitchFamily="18" charset="0"/>
              </a:rPr>
              <a:t>Title</a:t>
            </a:r>
          </a:p>
          <a:p>
            <a:pPr algn="ctr">
              <a:lnSpc>
                <a:spcPct val="200000"/>
              </a:lnSpc>
            </a:pPr>
            <a:r>
              <a:rPr lang="en-US" b="1" dirty="0" smtClean="0">
                <a:latin typeface="Times New Roman" pitchFamily="18" charset="0"/>
                <a:cs typeface="Times New Roman" pitchFamily="18" charset="0"/>
              </a:rPr>
              <a:t>Your name</a:t>
            </a:r>
          </a:p>
          <a:p>
            <a:pPr algn="ctr">
              <a:lnSpc>
                <a:spcPct val="200000"/>
              </a:lnSpc>
            </a:pPr>
            <a:endParaRPr lang="en-US" b="1" dirty="0" smtClean="0">
              <a:latin typeface="Times New Roman" pitchFamily="18" charset="0"/>
              <a:cs typeface="Times New Roman" pitchFamily="18" charset="0"/>
            </a:endParaRPr>
          </a:p>
          <a:p>
            <a:pPr algn="ctr">
              <a:lnSpc>
                <a:spcPct val="200000"/>
              </a:lnSpc>
            </a:pPr>
            <a:endParaRPr lang="en-US" b="1" dirty="0" smtClean="0">
              <a:latin typeface="Times New Roman" pitchFamily="18" charset="0"/>
              <a:cs typeface="Times New Roman" pitchFamily="18" charset="0"/>
            </a:endParaRPr>
          </a:p>
          <a:p>
            <a:pPr algn="ctr">
              <a:lnSpc>
                <a:spcPct val="200000"/>
              </a:lnSpc>
            </a:pPr>
            <a:r>
              <a:rPr lang="en-US" b="1" dirty="0" smtClean="0">
                <a:latin typeface="Times New Roman" pitchFamily="18" charset="0"/>
                <a:cs typeface="Times New Roman" pitchFamily="18" charset="0"/>
              </a:rPr>
              <a:t>English Language Arts 12</a:t>
            </a:r>
          </a:p>
          <a:p>
            <a:pPr algn="ctr">
              <a:lnSpc>
                <a:spcPct val="200000"/>
              </a:lnSpc>
            </a:pPr>
            <a:r>
              <a:rPr lang="en-US" b="1" dirty="0" smtClean="0">
                <a:latin typeface="Times New Roman" pitchFamily="18" charset="0"/>
                <a:cs typeface="Times New Roman" pitchFamily="18" charset="0"/>
              </a:rPr>
              <a:t>Schweinfurt High School</a:t>
            </a:r>
          </a:p>
          <a:p>
            <a:pPr algn="ctr">
              <a:lnSpc>
                <a:spcPct val="200000"/>
              </a:lnSpc>
            </a:pPr>
            <a:r>
              <a:rPr lang="en-US" b="1" dirty="0" smtClean="0">
                <a:latin typeface="Times New Roman" pitchFamily="18" charset="0"/>
                <a:cs typeface="Times New Roman" pitchFamily="18" charset="0"/>
              </a:rPr>
              <a:t>1 June 2013</a:t>
            </a:r>
          </a:p>
          <a:p>
            <a:pPr algn="ctr">
              <a:lnSpc>
                <a:spcPct val="200000"/>
              </a:lnSpc>
            </a:pPr>
            <a:endParaRPr lang="en-US" b="1" dirty="0" smtClean="0">
              <a:latin typeface="Times New Roman" pitchFamily="18" charset="0"/>
              <a:cs typeface="Times New Roman" pitchFamily="18" charset="0"/>
            </a:endParaRPr>
          </a:p>
        </p:txBody>
      </p:sp>
      <p:sp>
        <p:nvSpPr>
          <p:cNvPr id="4" name="Content Placeholder 2"/>
          <p:cNvSpPr>
            <a:spLocks noGrp="1"/>
          </p:cNvSpPr>
          <p:nvPr>
            <p:ph idx="1"/>
          </p:nvPr>
        </p:nvSpPr>
        <p:spPr>
          <a:xfrm>
            <a:off x="1435608" y="1219200"/>
            <a:ext cx="7708392" cy="914400"/>
          </a:xfrm>
        </p:spPr>
        <p:txBody>
          <a:bodyPr>
            <a:normAutofit/>
          </a:bodyPr>
          <a:lstStyle/>
          <a:p>
            <a:r>
              <a:rPr lang="en-US" dirty="0" smtClean="0"/>
              <a:t>Include a title page</a:t>
            </a:r>
            <a:endParaRPr 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498080" cy="1143000"/>
          </a:xfrm>
        </p:spPr>
        <p:txBody>
          <a:bodyPr/>
          <a:lstStyle/>
          <a:p>
            <a:r>
              <a:rPr lang="en-US" dirty="0" smtClean="0"/>
              <a:t>MLA Formatting: The Basics</a:t>
            </a:r>
            <a:endParaRPr lang="en-US" dirty="0"/>
          </a:p>
        </p:txBody>
      </p:sp>
      <p:sp>
        <p:nvSpPr>
          <p:cNvPr id="5" name="Rectangle 4"/>
          <p:cNvSpPr/>
          <p:nvPr/>
        </p:nvSpPr>
        <p:spPr>
          <a:xfrm>
            <a:off x="1295400" y="2057400"/>
            <a:ext cx="7315200" cy="458844"/>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nSpc>
                <a:spcPct val="150000"/>
              </a:lnSpc>
              <a:buFont typeface="Wingdings" pitchFamily="2" charset="2"/>
              <a:buNone/>
            </a:pPr>
            <a:r>
              <a:rPr lang="en-US" dirty="0" smtClean="0">
                <a:solidFill>
                  <a:schemeClr val="tx1"/>
                </a:solidFill>
                <a:latin typeface="Times New Roman" pitchFamily="18" charset="0"/>
              </a:rPr>
              <a:t>Human beings have been described as </a:t>
            </a:r>
            <a:r>
              <a:rPr lang="en-US" altLang="en-US" dirty="0" smtClean="0">
                <a:solidFill>
                  <a:schemeClr val="tx1"/>
                </a:solidFill>
                <a:latin typeface="Times New Roman" pitchFamily="18" charset="0"/>
              </a:rPr>
              <a:t>“</a:t>
            </a:r>
            <a:r>
              <a:rPr lang="en-US" dirty="0" smtClean="0">
                <a:solidFill>
                  <a:schemeClr val="tx1"/>
                </a:solidFill>
                <a:latin typeface="Times New Roman" pitchFamily="18" charset="0"/>
              </a:rPr>
              <a:t>symbol-using animals</a:t>
            </a:r>
            <a:r>
              <a:rPr lang="en-US" altLang="en-US" dirty="0" smtClean="0">
                <a:solidFill>
                  <a:schemeClr val="tx1"/>
                </a:solidFill>
                <a:latin typeface="Times New Roman" pitchFamily="18" charset="0"/>
              </a:rPr>
              <a:t>”</a:t>
            </a:r>
            <a:r>
              <a:rPr lang="en-US" dirty="0" smtClean="0">
                <a:solidFill>
                  <a:schemeClr val="tx1"/>
                </a:solidFill>
                <a:latin typeface="Times New Roman" pitchFamily="18" charset="0"/>
              </a:rPr>
              <a:t> (Burke 3).</a:t>
            </a:r>
            <a:endParaRPr lang="en-US" dirty="0">
              <a:solidFill>
                <a:schemeClr val="tx1"/>
              </a:solidFill>
            </a:endParaRPr>
          </a:p>
        </p:txBody>
      </p:sp>
      <p:sp>
        <p:nvSpPr>
          <p:cNvPr id="4" name="Content Placeholder 2"/>
          <p:cNvSpPr>
            <a:spLocks noGrp="1"/>
          </p:cNvSpPr>
          <p:nvPr>
            <p:ph idx="1"/>
          </p:nvPr>
        </p:nvSpPr>
        <p:spPr>
          <a:xfrm>
            <a:off x="1435608" y="1143000"/>
            <a:ext cx="7708392" cy="762000"/>
          </a:xfrm>
        </p:spPr>
        <p:txBody>
          <a:bodyPr>
            <a:normAutofit/>
          </a:bodyPr>
          <a:lstStyle/>
          <a:p>
            <a:r>
              <a:rPr lang="en-US" dirty="0" smtClean="0"/>
              <a:t>Include in-text citations</a:t>
            </a:r>
            <a:endParaRPr 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498080" cy="1143000"/>
          </a:xfrm>
        </p:spPr>
        <p:txBody>
          <a:bodyPr/>
          <a:lstStyle/>
          <a:p>
            <a:r>
              <a:rPr lang="en-US" dirty="0" smtClean="0"/>
              <a:t>MLA Formatting: The Basics</a:t>
            </a:r>
            <a:endParaRPr lang="en-US" dirty="0"/>
          </a:p>
        </p:txBody>
      </p:sp>
      <p:sp>
        <p:nvSpPr>
          <p:cNvPr id="5" name="Rectangle 4"/>
          <p:cNvSpPr/>
          <p:nvPr/>
        </p:nvSpPr>
        <p:spPr>
          <a:xfrm>
            <a:off x="1295400" y="2057400"/>
            <a:ext cx="7315200" cy="458844"/>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nSpc>
                <a:spcPct val="150000"/>
              </a:lnSpc>
              <a:buFont typeface="Wingdings" pitchFamily="2" charset="2"/>
              <a:buNone/>
            </a:pPr>
            <a:r>
              <a:rPr lang="en-US" dirty="0" smtClean="0">
                <a:solidFill>
                  <a:schemeClr val="tx1"/>
                </a:solidFill>
                <a:latin typeface="Times New Roman" pitchFamily="18" charset="0"/>
              </a:rPr>
              <a:t>Human beings have been described as </a:t>
            </a:r>
            <a:r>
              <a:rPr lang="en-US" altLang="en-US" dirty="0" smtClean="0">
                <a:solidFill>
                  <a:schemeClr val="tx1"/>
                </a:solidFill>
                <a:latin typeface="Times New Roman" pitchFamily="18" charset="0"/>
              </a:rPr>
              <a:t>“</a:t>
            </a:r>
            <a:r>
              <a:rPr lang="en-US" dirty="0" smtClean="0">
                <a:solidFill>
                  <a:schemeClr val="tx1"/>
                </a:solidFill>
                <a:latin typeface="Times New Roman" pitchFamily="18" charset="0"/>
              </a:rPr>
              <a:t>symbol-using animals</a:t>
            </a:r>
            <a:r>
              <a:rPr lang="en-US" altLang="en-US" dirty="0" smtClean="0">
                <a:solidFill>
                  <a:schemeClr val="tx1"/>
                </a:solidFill>
                <a:latin typeface="Times New Roman" pitchFamily="18" charset="0"/>
              </a:rPr>
              <a:t>”</a:t>
            </a:r>
            <a:r>
              <a:rPr lang="en-US" dirty="0" smtClean="0">
                <a:solidFill>
                  <a:schemeClr val="tx1"/>
                </a:solidFill>
                <a:latin typeface="Times New Roman" pitchFamily="18" charset="0"/>
              </a:rPr>
              <a:t> (Burke 3).</a:t>
            </a:r>
            <a:endParaRPr lang="en-US" dirty="0">
              <a:solidFill>
                <a:schemeClr val="tx1"/>
              </a:solidFill>
            </a:endParaRPr>
          </a:p>
        </p:txBody>
      </p:sp>
      <p:sp>
        <p:nvSpPr>
          <p:cNvPr id="4" name="Content Placeholder 2"/>
          <p:cNvSpPr>
            <a:spLocks noGrp="1"/>
          </p:cNvSpPr>
          <p:nvPr>
            <p:ph idx="1"/>
          </p:nvPr>
        </p:nvSpPr>
        <p:spPr>
          <a:xfrm>
            <a:off x="1435608" y="1143000"/>
            <a:ext cx="7708392" cy="762000"/>
          </a:xfrm>
        </p:spPr>
        <p:txBody>
          <a:bodyPr>
            <a:normAutofit/>
          </a:bodyPr>
          <a:lstStyle/>
          <a:p>
            <a:r>
              <a:rPr lang="en-US" dirty="0" smtClean="0"/>
              <a:t>Include in-text citations</a:t>
            </a:r>
            <a:endParaRPr lang="en-US" dirty="0"/>
          </a:p>
        </p:txBody>
      </p:sp>
      <p:sp>
        <p:nvSpPr>
          <p:cNvPr id="7" name="Rectangle 6"/>
          <p:cNvSpPr/>
          <p:nvPr/>
        </p:nvSpPr>
        <p:spPr>
          <a:xfrm>
            <a:off x="1295400" y="2895600"/>
            <a:ext cx="7315200" cy="873572"/>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nSpc>
                <a:spcPct val="150000"/>
              </a:lnSpc>
              <a:buFont typeface="Wingdings" pitchFamily="2" charset="2"/>
              <a:buNone/>
            </a:pPr>
            <a:r>
              <a:rPr lang="en-US" dirty="0" smtClean="0">
                <a:solidFill>
                  <a:schemeClr val="tx1"/>
                </a:solidFill>
                <a:latin typeface="Times New Roman" pitchFamily="18" charset="0"/>
              </a:rPr>
              <a:t>Human beings have been described by Kenneth Burke as </a:t>
            </a:r>
            <a:r>
              <a:rPr lang="en-US" altLang="en-US" dirty="0" smtClean="0">
                <a:solidFill>
                  <a:schemeClr val="tx1"/>
                </a:solidFill>
                <a:latin typeface="Times New Roman" pitchFamily="18" charset="0"/>
              </a:rPr>
              <a:t>“</a:t>
            </a:r>
            <a:r>
              <a:rPr lang="en-US" dirty="0" smtClean="0">
                <a:solidFill>
                  <a:schemeClr val="tx1"/>
                </a:solidFill>
                <a:latin typeface="Times New Roman" pitchFamily="18" charset="0"/>
              </a:rPr>
              <a:t>symbol-using animals</a:t>
            </a:r>
            <a:r>
              <a:rPr lang="en-US" altLang="en-US" dirty="0" smtClean="0">
                <a:solidFill>
                  <a:schemeClr val="tx1"/>
                </a:solidFill>
                <a:latin typeface="Times New Roman" pitchFamily="18" charset="0"/>
              </a:rPr>
              <a:t>”</a:t>
            </a:r>
            <a:r>
              <a:rPr lang="en-US" dirty="0" smtClean="0">
                <a:solidFill>
                  <a:schemeClr val="tx1"/>
                </a:solidFill>
                <a:latin typeface="Times New Roman" pitchFamily="18" charset="0"/>
              </a:rPr>
              <a:t> (3).</a:t>
            </a:r>
            <a:endParaRPr lang="en-US" dirty="0">
              <a:solidFill>
                <a:schemeClr val="tx1"/>
              </a:solidFill>
              <a:latin typeface="Times New Roman" pitchFamily="18" charset="0"/>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498080" cy="1143000"/>
          </a:xfrm>
        </p:spPr>
        <p:txBody>
          <a:bodyPr/>
          <a:lstStyle/>
          <a:p>
            <a:r>
              <a:rPr lang="en-US" dirty="0" smtClean="0"/>
              <a:t>MLA Formatting: The Basics</a:t>
            </a:r>
            <a:endParaRPr lang="en-US" dirty="0"/>
          </a:p>
        </p:txBody>
      </p:sp>
      <p:sp>
        <p:nvSpPr>
          <p:cNvPr id="5" name="Rectangle 4"/>
          <p:cNvSpPr/>
          <p:nvPr/>
        </p:nvSpPr>
        <p:spPr>
          <a:xfrm>
            <a:off x="1295400" y="2057400"/>
            <a:ext cx="7315200" cy="458844"/>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nSpc>
                <a:spcPct val="150000"/>
              </a:lnSpc>
              <a:buFont typeface="Wingdings" pitchFamily="2" charset="2"/>
              <a:buNone/>
            </a:pPr>
            <a:r>
              <a:rPr lang="en-US" dirty="0" smtClean="0">
                <a:solidFill>
                  <a:schemeClr val="tx1"/>
                </a:solidFill>
                <a:latin typeface="Times New Roman" pitchFamily="18" charset="0"/>
              </a:rPr>
              <a:t>Human beings have been described as </a:t>
            </a:r>
            <a:r>
              <a:rPr lang="en-US" altLang="en-US" dirty="0" smtClean="0">
                <a:solidFill>
                  <a:schemeClr val="tx1"/>
                </a:solidFill>
                <a:latin typeface="Times New Roman" pitchFamily="18" charset="0"/>
              </a:rPr>
              <a:t>“</a:t>
            </a:r>
            <a:r>
              <a:rPr lang="en-US" dirty="0" smtClean="0">
                <a:solidFill>
                  <a:schemeClr val="tx1"/>
                </a:solidFill>
                <a:latin typeface="Times New Roman" pitchFamily="18" charset="0"/>
              </a:rPr>
              <a:t>symbol-using animals</a:t>
            </a:r>
            <a:r>
              <a:rPr lang="en-US" altLang="en-US" dirty="0" smtClean="0">
                <a:solidFill>
                  <a:schemeClr val="tx1"/>
                </a:solidFill>
                <a:latin typeface="Times New Roman" pitchFamily="18" charset="0"/>
              </a:rPr>
              <a:t>”</a:t>
            </a:r>
            <a:r>
              <a:rPr lang="en-US" dirty="0" smtClean="0">
                <a:solidFill>
                  <a:schemeClr val="tx1"/>
                </a:solidFill>
                <a:latin typeface="Times New Roman" pitchFamily="18" charset="0"/>
              </a:rPr>
              <a:t> (Burke 3).</a:t>
            </a:r>
            <a:endParaRPr lang="en-US" dirty="0">
              <a:solidFill>
                <a:schemeClr val="tx1"/>
              </a:solidFill>
            </a:endParaRPr>
          </a:p>
        </p:txBody>
      </p:sp>
      <p:sp>
        <p:nvSpPr>
          <p:cNvPr id="4" name="Content Placeholder 2"/>
          <p:cNvSpPr>
            <a:spLocks noGrp="1"/>
          </p:cNvSpPr>
          <p:nvPr>
            <p:ph idx="1"/>
          </p:nvPr>
        </p:nvSpPr>
        <p:spPr>
          <a:xfrm>
            <a:off x="1435608" y="1143000"/>
            <a:ext cx="7708392" cy="762000"/>
          </a:xfrm>
        </p:spPr>
        <p:txBody>
          <a:bodyPr>
            <a:normAutofit/>
          </a:bodyPr>
          <a:lstStyle/>
          <a:p>
            <a:r>
              <a:rPr lang="en-US" dirty="0" smtClean="0"/>
              <a:t>Include in-text citations</a:t>
            </a:r>
            <a:endParaRPr lang="en-US" dirty="0"/>
          </a:p>
        </p:txBody>
      </p:sp>
      <p:sp>
        <p:nvSpPr>
          <p:cNvPr id="6" name="Rectangle 5"/>
          <p:cNvSpPr/>
          <p:nvPr/>
        </p:nvSpPr>
        <p:spPr>
          <a:xfrm>
            <a:off x="1295400" y="4050875"/>
            <a:ext cx="7315200" cy="2197525"/>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gn="ctr">
              <a:lnSpc>
                <a:spcPct val="160000"/>
              </a:lnSpc>
              <a:buFont typeface="Wingdings" pitchFamily="2" charset="2"/>
              <a:buNone/>
            </a:pPr>
            <a:r>
              <a:rPr lang="en-US" dirty="0" smtClean="0">
                <a:solidFill>
                  <a:schemeClr val="tx1"/>
                </a:solidFill>
              </a:rPr>
              <a:t>Works Cited</a:t>
            </a:r>
          </a:p>
          <a:p>
            <a:pPr eaLnBrk="0" hangingPunct="0">
              <a:lnSpc>
                <a:spcPct val="200000"/>
              </a:lnSpc>
            </a:pPr>
            <a:r>
              <a:rPr lang="en-US" dirty="0" smtClean="0">
                <a:solidFill>
                  <a:schemeClr val="tx1"/>
                </a:solidFill>
                <a:latin typeface="Times New Roman" pitchFamily="18" charset="0"/>
              </a:rPr>
              <a:t>Burke, Kenneth. </a:t>
            </a:r>
            <a:r>
              <a:rPr lang="en-US" i="1" dirty="0" smtClean="0">
                <a:solidFill>
                  <a:schemeClr val="tx1"/>
                </a:solidFill>
                <a:latin typeface="Times New Roman" pitchFamily="18" charset="0"/>
              </a:rPr>
              <a:t>Language as Symbolic Action: Essays</a:t>
            </a:r>
          </a:p>
          <a:p>
            <a:pPr eaLnBrk="0" hangingPunct="0">
              <a:lnSpc>
                <a:spcPct val="200000"/>
              </a:lnSpc>
            </a:pPr>
            <a:r>
              <a:rPr lang="en-US" i="1" dirty="0" smtClean="0">
                <a:solidFill>
                  <a:schemeClr val="tx1"/>
                </a:solidFill>
                <a:latin typeface="Times New Roman" pitchFamily="18" charset="0"/>
              </a:rPr>
              <a:t>     on Life, Literature, and Method</a:t>
            </a:r>
            <a:r>
              <a:rPr lang="en-US" dirty="0" smtClean="0">
                <a:solidFill>
                  <a:schemeClr val="tx1"/>
                </a:solidFill>
                <a:latin typeface="Times New Roman" pitchFamily="18" charset="0"/>
              </a:rPr>
              <a:t>. Berkeley: U of</a:t>
            </a:r>
          </a:p>
          <a:p>
            <a:pPr eaLnBrk="0" hangingPunct="0">
              <a:lnSpc>
                <a:spcPct val="200000"/>
              </a:lnSpc>
            </a:pPr>
            <a:r>
              <a:rPr lang="en-US" dirty="0" smtClean="0">
                <a:solidFill>
                  <a:schemeClr val="tx1"/>
                </a:solidFill>
                <a:latin typeface="Times New Roman" pitchFamily="18" charset="0"/>
              </a:rPr>
              <a:t>     California P, 1966. Print.</a:t>
            </a:r>
            <a:endParaRPr lang="en-US" dirty="0">
              <a:solidFill>
                <a:schemeClr val="tx1"/>
              </a:solidFill>
            </a:endParaRPr>
          </a:p>
        </p:txBody>
      </p:sp>
      <p:sp>
        <p:nvSpPr>
          <p:cNvPr id="7" name="Rectangle 6"/>
          <p:cNvSpPr/>
          <p:nvPr/>
        </p:nvSpPr>
        <p:spPr>
          <a:xfrm>
            <a:off x="1295400" y="2895600"/>
            <a:ext cx="7315200" cy="873572"/>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nSpc>
                <a:spcPct val="150000"/>
              </a:lnSpc>
              <a:buFont typeface="Wingdings" pitchFamily="2" charset="2"/>
              <a:buNone/>
            </a:pPr>
            <a:r>
              <a:rPr lang="en-US" dirty="0" smtClean="0">
                <a:solidFill>
                  <a:schemeClr val="tx1"/>
                </a:solidFill>
                <a:latin typeface="Times New Roman" pitchFamily="18" charset="0"/>
              </a:rPr>
              <a:t>Human beings have been described by Kenneth Burke as </a:t>
            </a:r>
            <a:r>
              <a:rPr lang="en-US" altLang="en-US" dirty="0" smtClean="0">
                <a:solidFill>
                  <a:schemeClr val="tx1"/>
                </a:solidFill>
                <a:latin typeface="Times New Roman" pitchFamily="18" charset="0"/>
              </a:rPr>
              <a:t>“</a:t>
            </a:r>
            <a:r>
              <a:rPr lang="en-US" dirty="0" smtClean="0">
                <a:solidFill>
                  <a:schemeClr val="tx1"/>
                </a:solidFill>
                <a:latin typeface="Times New Roman" pitchFamily="18" charset="0"/>
              </a:rPr>
              <a:t>symbol-using animals</a:t>
            </a:r>
            <a:r>
              <a:rPr lang="en-US" altLang="en-US" dirty="0" smtClean="0">
                <a:solidFill>
                  <a:schemeClr val="tx1"/>
                </a:solidFill>
                <a:latin typeface="Times New Roman" pitchFamily="18" charset="0"/>
              </a:rPr>
              <a:t>”</a:t>
            </a:r>
            <a:r>
              <a:rPr lang="en-US" dirty="0" smtClean="0">
                <a:solidFill>
                  <a:schemeClr val="tx1"/>
                </a:solidFill>
                <a:latin typeface="Times New Roman" pitchFamily="18" charset="0"/>
              </a:rPr>
              <a:t> (3).</a:t>
            </a:r>
            <a:endParaRPr lang="en-US" dirty="0">
              <a:solidFill>
                <a:schemeClr val="tx1"/>
              </a:solidFill>
              <a:latin typeface="Times New Roman" pitchFamily="18" charset="0"/>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498080" cy="1143000"/>
          </a:xfrm>
        </p:spPr>
        <p:txBody>
          <a:bodyPr/>
          <a:lstStyle/>
          <a:p>
            <a:r>
              <a:rPr lang="en-US" dirty="0" smtClean="0"/>
              <a:t>MLA Formatting: The Basics</a:t>
            </a:r>
            <a:endParaRPr lang="en-US" dirty="0"/>
          </a:p>
        </p:txBody>
      </p:sp>
      <p:sp>
        <p:nvSpPr>
          <p:cNvPr id="5" name="Rectangle 4"/>
          <p:cNvSpPr/>
          <p:nvPr/>
        </p:nvSpPr>
        <p:spPr>
          <a:xfrm>
            <a:off x="1295400" y="1981200"/>
            <a:ext cx="7315200" cy="1704569"/>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nSpc>
                <a:spcPct val="150000"/>
              </a:lnSpc>
              <a:buFont typeface="Wingdings" pitchFamily="2" charset="2"/>
              <a:buNone/>
            </a:pPr>
            <a:r>
              <a:rPr lang="en-US" dirty="0" smtClean="0">
                <a:solidFill>
                  <a:schemeClr val="tx1"/>
                </a:solidFill>
                <a:latin typeface="Times New Roman" pitchFamily="18" charset="0"/>
              </a:rPr>
              <a:t>We see so many global warming hotspots in North America likely because this region has </a:t>
            </a:r>
            <a:r>
              <a:rPr lang="en-US" altLang="ja-JP" dirty="0" smtClean="0">
                <a:solidFill>
                  <a:schemeClr val="tx1"/>
                </a:solidFill>
                <a:latin typeface="Times New Roman" pitchFamily="18" charset="0"/>
                <a:ea typeface="ヒラギノ角ゴ Pro W3" charset="-128"/>
              </a:rPr>
              <a:t>“</a:t>
            </a:r>
            <a:r>
              <a:rPr lang="en-US" altLang="ja-JP" dirty="0" smtClean="0">
                <a:solidFill>
                  <a:schemeClr val="tx1"/>
                </a:solidFill>
                <a:latin typeface="Times New Roman" pitchFamily="18" charset="0"/>
              </a:rPr>
              <a:t>more readily accessible climatic data and more comprehensive programs to monitor and study environmental change . . .” (</a:t>
            </a:r>
            <a:r>
              <a:rPr lang="en-US" altLang="ja-JP" dirty="0" smtClean="0">
                <a:solidFill>
                  <a:schemeClr val="tx1"/>
                </a:solidFill>
                <a:latin typeface="Times New Roman" pitchFamily="18" charset="0"/>
                <a:ea typeface="ヒラギノ角ゴ Pro W3" charset="-128"/>
              </a:rPr>
              <a:t>“</a:t>
            </a:r>
            <a:r>
              <a:rPr lang="en-US" altLang="ja-JP" dirty="0" smtClean="0">
                <a:solidFill>
                  <a:schemeClr val="tx1"/>
                </a:solidFill>
                <a:latin typeface="Times New Roman" pitchFamily="18" charset="0"/>
              </a:rPr>
              <a:t>Impact of Global Warming</a:t>
            </a:r>
            <a:r>
              <a:rPr lang="en-US" altLang="ja-JP" dirty="0" smtClean="0">
                <a:solidFill>
                  <a:schemeClr val="tx1"/>
                </a:solidFill>
                <a:latin typeface="Times New Roman" pitchFamily="18" charset="0"/>
                <a:ea typeface="ヒラギノ角ゴ Pro W3" charset="-128"/>
              </a:rPr>
              <a:t>”</a:t>
            </a:r>
            <a:r>
              <a:rPr lang="en-US" altLang="ja-JP" dirty="0" smtClean="0">
                <a:solidFill>
                  <a:schemeClr val="tx1"/>
                </a:solidFill>
                <a:latin typeface="Times New Roman" pitchFamily="18" charset="0"/>
              </a:rPr>
              <a:t> 6).</a:t>
            </a:r>
            <a:endParaRPr lang="en-US" dirty="0">
              <a:solidFill>
                <a:schemeClr val="tx1"/>
              </a:solidFill>
              <a:latin typeface="Times New Roman" pitchFamily="18" charset="0"/>
            </a:endParaRPr>
          </a:p>
        </p:txBody>
      </p:sp>
      <p:sp>
        <p:nvSpPr>
          <p:cNvPr id="4" name="Content Placeholder 2"/>
          <p:cNvSpPr>
            <a:spLocks noGrp="1"/>
          </p:cNvSpPr>
          <p:nvPr>
            <p:ph idx="1"/>
          </p:nvPr>
        </p:nvSpPr>
        <p:spPr>
          <a:xfrm>
            <a:off x="1435608" y="1143000"/>
            <a:ext cx="7708392" cy="762000"/>
          </a:xfrm>
        </p:spPr>
        <p:txBody>
          <a:bodyPr>
            <a:normAutofit/>
          </a:bodyPr>
          <a:lstStyle/>
          <a:p>
            <a:r>
              <a:rPr lang="en-US" dirty="0" smtClean="0"/>
              <a:t>Include in-text citations</a:t>
            </a:r>
            <a:endParaRPr lang="en-US" dirty="0"/>
          </a:p>
        </p:txBody>
      </p:sp>
      <p:sp>
        <p:nvSpPr>
          <p:cNvPr id="6" name="Rectangle 5"/>
          <p:cNvSpPr/>
          <p:nvPr/>
        </p:nvSpPr>
        <p:spPr>
          <a:xfrm>
            <a:off x="1295400" y="3974675"/>
            <a:ext cx="7315200" cy="2197525"/>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gn="ctr">
              <a:lnSpc>
                <a:spcPct val="160000"/>
              </a:lnSpc>
              <a:buFont typeface="Wingdings" pitchFamily="2" charset="2"/>
              <a:buNone/>
            </a:pPr>
            <a:r>
              <a:rPr lang="en-US" dirty="0" smtClean="0">
                <a:solidFill>
                  <a:schemeClr val="tx1"/>
                </a:solidFill>
              </a:rPr>
              <a:t>Works Cited</a:t>
            </a:r>
          </a:p>
          <a:p>
            <a:pPr eaLnBrk="0" hangingPunct="0">
              <a:lnSpc>
                <a:spcPct val="200000"/>
              </a:lnSpc>
            </a:pPr>
            <a:r>
              <a:rPr lang="en-US" altLang="ja-JP" dirty="0" smtClean="0">
                <a:solidFill>
                  <a:schemeClr val="tx1"/>
                </a:solidFill>
                <a:latin typeface="Times New Roman" pitchFamily="18" charset="0"/>
                <a:ea typeface="ヒラギノ角ゴ Pro W3" charset="-128"/>
              </a:rPr>
              <a:t>“</a:t>
            </a:r>
            <a:r>
              <a:rPr lang="en-US" altLang="ja-JP" dirty="0" smtClean="0">
                <a:solidFill>
                  <a:schemeClr val="tx1"/>
                </a:solidFill>
                <a:latin typeface="Times New Roman" pitchFamily="18" charset="0"/>
              </a:rPr>
              <a:t>The Impact of Global Warming in North America.</a:t>
            </a:r>
            <a:r>
              <a:rPr lang="en-US" altLang="ja-JP" dirty="0" smtClean="0">
                <a:solidFill>
                  <a:schemeClr val="tx1"/>
                </a:solidFill>
                <a:latin typeface="Times New Roman" pitchFamily="18" charset="0"/>
                <a:ea typeface="ヒラギノ角ゴ Pro W3" charset="-128"/>
              </a:rPr>
              <a:t>”</a:t>
            </a:r>
          </a:p>
          <a:p>
            <a:pPr eaLnBrk="0" hangingPunct="0">
              <a:lnSpc>
                <a:spcPct val="200000"/>
              </a:lnSpc>
            </a:pPr>
            <a:r>
              <a:rPr lang="en-US" dirty="0" smtClean="0">
                <a:solidFill>
                  <a:schemeClr val="tx1"/>
                </a:solidFill>
                <a:latin typeface="Times New Roman" pitchFamily="18" charset="0"/>
                <a:ea typeface="ヒラギノ角ゴ Pro W3" charset="-128"/>
              </a:rPr>
              <a:t>     </a:t>
            </a:r>
            <a:r>
              <a:rPr lang="en-US" i="1" dirty="0" smtClean="0">
                <a:solidFill>
                  <a:schemeClr val="tx1"/>
                </a:solidFill>
                <a:latin typeface="Times New Roman" pitchFamily="18" charset="0"/>
              </a:rPr>
              <a:t>Global Warming: Early Signs</a:t>
            </a:r>
            <a:r>
              <a:rPr lang="en-US" dirty="0" smtClean="0">
                <a:solidFill>
                  <a:schemeClr val="tx1"/>
                </a:solidFill>
                <a:latin typeface="Times New Roman" pitchFamily="18" charset="0"/>
              </a:rPr>
              <a:t>. 1999. Web. 23 Mar.</a:t>
            </a:r>
          </a:p>
          <a:p>
            <a:pPr eaLnBrk="0" hangingPunct="0">
              <a:lnSpc>
                <a:spcPct val="200000"/>
              </a:lnSpc>
            </a:pPr>
            <a:r>
              <a:rPr lang="en-US" dirty="0" smtClean="0">
                <a:solidFill>
                  <a:schemeClr val="tx1"/>
                </a:solidFill>
                <a:latin typeface="Times New Roman" pitchFamily="18" charset="0"/>
              </a:rPr>
              <a:t>     2009.</a:t>
            </a:r>
            <a:endParaRPr lang="en-US" dirty="0">
              <a:solidFill>
                <a:schemeClr val="tx1"/>
              </a:solidFill>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498080" cy="1143000"/>
          </a:xfrm>
        </p:spPr>
        <p:txBody>
          <a:bodyPr/>
          <a:lstStyle/>
          <a:p>
            <a:r>
              <a:rPr lang="en-US" dirty="0" smtClean="0"/>
              <a:t>MLA Formatting: The Basics</a:t>
            </a:r>
            <a:endParaRPr lang="en-US" dirty="0"/>
          </a:p>
        </p:txBody>
      </p:sp>
      <p:sp>
        <p:nvSpPr>
          <p:cNvPr id="5" name="Rectangle 4"/>
          <p:cNvSpPr/>
          <p:nvPr/>
        </p:nvSpPr>
        <p:spPr>
          <a:xfrm>
            <a:off x="1295400" y="1752600"/>
            <a:ext cx="7315200" cy="873572"/>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nSpc>
                <a:spcPct val="150000"/>
              </a:lnSpc>
            </a:pPr>
            <a:r>
              <a:rPr lang="en-US" dirty="0" smtClean="0">
                <a:solidFill>
                  <a:schemeClr val="tx1"/>
                </a:solidFill>
                <a:latin typeface="Times New Roman" pitchFamily="18" charset="0"/>
              </a:rPr>
              <a:t>Wordsworth stated that Romantic poetry was marked by a </a:t>
            </a:r>
            <a:r>
              <a:rPr lang="en-US" altLang="en-US" dirty="0" smtClean="0">
                <a:solidFill>
                  <a:schemeClr val="tx1"/>
                </a:solidFill>
                <a:latin typeface="Times New Roman" pitchFamily="18" charset="0"/>
              </a:rPr>
              <a:t>“</a:t>
            </a:r>
            <a:r>
              <a:rPr lang="en-US" dirty="0" smtClean="0">
                <a:solidFill>
                  <a:schemeClr val="tx1"/>
                </a:solidFill>
                <a:latin typeface="Times New Roman" pitchFamily="18" charset="0"/>
              </a:rPr>
              <a:t>spontaneous overflow of powerful feelings</a:t>
            </a:r>
            <a:r>
              <a:rPr lang="en-US" altLang="en-US" dirty="0" smtClean="0">
                <a:solidFill>
                  <a:schemeClr val="tx1"/>
                </a:solidFill>
                <a:latin typeface="Times New Roman" pitchFamily="18" charset="0"/>
              </a:rPr>
              <a:t>”</a:t>
            </a:r>
            <a:r>
              <a:rPr lang="en-US" dirty="0" smtClean="0">
                <a:solidFill>
                  <a:schemeClr val="tx1"/>
                </a:solidFill>
                <a:latin typeface="Times New Roman" pitchFamily="18" charset="0"/>
              </a:rPr>
              <a:t> (263).</a:t>
            </a:r>
          </a:p>
        </p:txBody>
      </p:sp>
      <p:sp>
        <p:nvSpPr>
          <p:cNvPr id="4" name="Content Placeholder 2"/>
          <p:cNvSpPr>
            <a:spLocks noGrp="1"/>
          </p:cNvSpPr>
          <p:nvPr>
            <p:ph idx="1"/>
          </p:nvPr>
        </p:nvSpPr>
        <p:spPr>
          <a:xfrm>
            <a:off x="1435608" y="1066800"/>
            <a:ext cx="7708392" cy="762000"/>
          </a:xfrm>
        </p:spPr>
        <p:txBody>
          <a:bodyPr>
            <a:normAutofit/>
          </a:bodyPr>
          <a:lstStyle/>
          <a:p>
            <a:r>
              <a:rPr lang="en-US" dirty="0" smtClean="0"/>
              <a:t>Include in-text citations</a:t>
            </a:r>
            <a:endParaRPr lang="en-US" dirty="0"/>
          </a:p>
        </p:txBody>
      </p:sp>
      <p:sp>
        <p:nvSpPr>
          <p:cNvPr id="7" name="Rectangle 6"/>
          <p:cNvSpPr/>
          <p:nvPr/>
        </p:nvSpPr>
        <p:spPr>
          <a:xfrm>
            <a:off x="1295400" y="2971800"/>
            <a:ext cx="7315200" cy="873572"/>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nSpc>
                <a:spcPct val="150000"/>
              </a:lnSpc>
            </a:pPr>
            <a:r>
              <a:rPr lang="en-US" dirty="0" smtClean="0">
                <a:solidFill>
                  <a:schemeClr val="tx1"/>
                </a:solidFill>
                <a:latin typeface="Times New Roman" pitchFamily="18" charset="0"/>
              </a:rPr>
              <a:t>Romantic poetry is characterized by the </a:t>
            </a:r>
            <a:r>
              <a:rPr lang="en-US" altLang="en-US" dirty="0" smtClean="0">
                <a:solidFill>
                  <a:schemeClr val="tx1"/>
                </a:solidFill>
                <a:latin typeface="Times New Roman" pitchFamily="18" charset="0"/>
              </a:rPr>
              <a:t>“</a:t>
            </a:r>
            <a:r>
              <a:rPr lang="en-US" dirty="0" smtClean="0">
                <a:solidFill>
                  <a:schemeClr val="tx1"/>
                </a:solidFill>
                <a:latin typeface="Times New Roman" pitchFamily="18" charset="0"/>
              </a:rPr>
              <a:t>spontaneous overflow of powerful feelings</a:t>
            </a:r>
            <a:r>
              <a:rPr lang="en-US" altLang="en-US" dirty="0" smtClean="0">
                <a:solidFill>
                  <a:schemeClr val="tx1"/>
                </a:solidFill>
                <a:latin typeface="Times New Roman" pitchFamily="18" charset="0"/>
              </a:rPr>
              <a:t>”</a:t>
            </a:r>
            <a:r>
              <a:rPr lang="en-US" dirty="0" smtClean="0">
                <a:solidFill>
                  <a:schemeClr val="tx1"/>
                </a:solidFill>
                <a:latin typeface="Times New Roman" pitchFamily="18" charset="0"/>
              </a:rPr>
              <a:t> (Wordsworth 263). </a:t>
            </a:r>
          </a:p>
        </p:txBody>
      </p:sp>
      <p:sp>
        <p:nvSpPr>
          <p:cNvPr id="8" name="Rectangle 7"/>
          <p:cNvSpPr/>
          <p:nvPr/>
        </p:nvSpPr>
        <p:spPr>
          <a:xfrm>
            <a:off x="1295400" y="4191000"/>
            <a:ext cx="7315200" cy="874342"/>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nSpc>
                <a:spcPct val="150000"/>
              </a:lnSpc>
            </a:pPr>
            <a:r>
              <a:rPr lang="en-US" dirty="0" smtClean="0">
                <a:solidFill>
                  <a:schemeClr val="tx1"/>
                </a:solidFill>
                <a:latin typeface="Times New Roman" pitchFamily="18" charset="0"/>
              </a:rPr>
              <a:t>Wordsworth extensively explored the role of emotion in the creative process (263).</a:t>
            </a:r>
            <a:endParaRPr lang="en-US" dirty="0" smtClean="0">
              <a:solidFill>
                <a:schemeClr val="tx1"/>
              </a:solidFill>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498080" cy="1143000"/>
          </a:xfrm>
        </p:spPr>
        <p:txBody>
          <a:bodyPr/>
          <a:lstStyle/>
          <a:p>
            <a:r>
              <a:rPr lang="en-US" dirty="0" smtClean="0"/>
              <a:t>MLA Formatting: The Basics</a:t>
            </a:r>
            <a:endParaRPr lang="en-US" dirty="0"/>
          </a:p>
        </p:txBody>
      </p:sp>
      <p:sp>
        <p:nvSpPr>
          <p:cNvPr id="5" name="Rectangle 4"/>
          <p:cNvSpPr/>
          <p:nvPr/>
        </p:nvSpPr>
        <p:spPr>
          <a:xfrm>
            <a:off x="1295400" y="1752600"/>
            <a:ext cx="7315200" cy="873572"/>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nSpc>
                <a:spcPct val="150000"/>
              </a:lnSpc>
            </a:pPr>
            <a:r>
              <a:rPr lang="en-US" dirty="0" smtClean="0">
                <a:solidFill>
                  <a:schemeClr val="tx1"/>
                </a:solidFill>
                <a:latin typeface="Times New Roman" pitchFamily="18" charset="0"/>
              </a:rPr>
              <a:t>Wordsworth stated that Romantic poetry was marked by a </a:t>
            </a:r>
            <a:r>
              <a:rPr lang="en-US" altLang="en-US" dirty="0" smtClean="0">
                <a:solidFill>
                  <a:schemeClr val="tx1"/>
                </a:solidFill>
                <a:latin typeface="Times New Roman" pitchFamily="18" charset="0"/>
              </a:rPr>
              <a:t>“</a:t>
            </a:r>
            <a:r>
              <a:rPr lang="en-US" dirty="0" smtClean="0">
                <a:solidFill>
                  <a:schemeClr val="tx1"/>
                </a:solidFill>
                <a:latin typeface="Times New Roman" pitchFamily="18" charset="0"/>
              </a:rPr>
              <a:t>spontaneous overflow of powerful feelings</a:t>
            </a:r>
            <a:r>
              <a:rPr lang="en-US" altLang="en-US" dirty="0" smtClean="0">
                <a:solidFill>
                  <a:schemeClr val="tx1"/>
                </a:solidFill>
                <a:latin typeface="Times New Roman" pitchFamily="18" charset="0"/>
              </a:rPr>
              <a:t>”</a:t>
            </a:r>
            <a:r>
              <a:rPr lang="en-US" dirty="0" smtClean="0">
                <a:solidFill>
                  <a:schemeClr val="tx1"/>
                </a:solidFill>
                <a:latin typeface="Times New Roman" pitchFamily="18" charset="0"/>
              </a:rPr>
              <a:t> (263).</a:t>
            </a:r>
          </a:p>
        </p:txBody>
      </p:sp>
      <p:sp>
        <p:nvSpPr>
          <p:cNvPr id="4" name="Content Placeholder 2"/>
          <p:cNvSpPr>
            <a:spLocks noGrp="1"/>
          </p:cNvSpPr>
          <p:nvPr>
            <p:ph idx="1"/>
          </p:nvPr>
        </p:nvSpPr>
        <p:spPr>
          <a:xfrm>
            <a:off x="1435608" y="1066800"/>
            <a:ext cx="7708392" cy="762000"/>
          </a:xfrm>
        </p:spPr>
        <p:txBody>
          <a:bodyPr>
            <a:normAutofit/>
          </a:bodyPr>
          <a:lstStyle/>
          <a:p>
            <a:r>
              <a:rPr lang="en-US" dirty="0" smtClean="0"/>
              <a:t>Include in-text citations</a:t>
            </a:r>
            <a:endParaRPr lang="en-US" dirty="0"/>
          </a:p>
        </p:txBody>
      </p:sp>
      <p:sp>
        <p:nvSpPr>
          <p:cNvPr id="6" name="Rectangle 5"/>
          <p:cNvSpPr/>
          <p:nvPr/>
        </p:nvSpPr>
        <p:spPr>
          <a:xfrm>
            <a:off x="1295400" y="5257800"/>
            <a:ext cx="7315200" cy="1366015"/>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gn="ctr">
              <a:lnSpc>
                <a:spcPct val="160000"/>
              </a:lnSpc>
              <a:buFont typeface="Wingdings" pitchFamily="2" charset="2"/>
              <a:buNone/>
            </a:pPr>
            <a:r>
              <a:rPr lang="en-US" dirty="0" smtClean="0">
                <a:solidFill>
                  <a:schemeClr val="tx1"/>
                </a:solidFill>
              </a:rPr>
              <a:t>Works Cited</a:t>
            </a:r>
          </a:p>
          <a:p>
            <a:pPr>
              <a:lnSpc>
                <a:spcPct val="160000"/>
              </a:lnSpc>
              <a:buFont typeface="Wingdings" pitchFamily="2" charset="2"/>
              <a:buNone/>
            </a:pPr>
            <a:r>
              <a:rPr lang="en-US" dirty="0" smtClean="0">
                <a:solidFill>
                  <a:schemeClr val="tx1"/>
                </a:solidFill>
                <a:latin typeface="Times New Roman" pitchFamily="18" charset="0"/>
              </a:rPr>
              <a:t>Wordsworth, William. </a:t>
            </a:r>
            <a:r>
              <a:rPr lang="en-US" i="1" dirty="0" smtClean="0">
                <a:solidFill>
                  <a:schemeClr val="tx1"/>
                </a:solidFill>
                <a:latin typeface="Times New Roman" pitchFamily="18" charset="0"/>
              </a:rPr>
              <a:t>Lyrical Ballads</a:t>
            </a:r>
            <a:r>
              <a:rPr lang="en-US" dirty="0" smtClean="0">
                <a:solidFill>
                  <a:schemeClr val="tx1"/>
                </a:solidFill>
                <a:latin typeface="Times New Roman" pitchFamily="18" charset="0"/>
              </a:rPr>
              <a:t>. London: Oxford</a:t>
            </a:r>
          </a:p>
          <a:p>
            <a:pPr>
              <a:lnSpc>
                <a:spcPct val="160000"/>
              </a:lnSpc>
              <a:buFont typeface="Wingdings" pitchFamily="2" charset="2"/>
              <a:buNone/>
            </a:pPr>
            <a:r>
              <a:rPr lang="en-US" dirty="0" smtClean="0">
                <a:solidFill>
                  <a:schemeClr val="tx1"/>
                </a:solidFill>
                <a:latin typeface="Times New Roman" pitchFamily="18" charset="0"/>
              </a:rPr>
              <a:t>     UP, 1967. Print.</a:t>
            </a:r>
            <a:endParaRPr lang="en-US" dirty="0">
              <a:solidFill>
                <a:schemeClr val="tx1"/>
              </a:solidFill>
            </a:endParaRPr>
          </a:p>
        </p:txBody>
      </p:sp>
      <p:sp>
        <p:nvSpPr>
          <p:cNvPr id="7" name="Rectangle 6"/>
          <p:cNvSpPr/>
          <p:nvPr/>
        </p:nvSpPr>
        <p:spPr>
          <a:xfrm>
            <a:off x="1295400" y="2895600"/>
            <a:ext cx="7315200" cy="873572"/>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nSpc>
                <a:spcPct val="150000"/>
              </a:lnSpc>
            </a:pPr>
            <a:r>
              <a:rPr lang="en-US" dirty="0" smtClean="0">
                <a:solidFill>
                  <a:schemeClr val="tx1"/>
                </a:solidFill>
                <a:latin typeface="Times New Roman" pitchFamily="18" charset="0"/>
              </a:rPr>
              <a:t>Romantic poetry is characterized by the </a:t>
            </a:r>
            <a:r>
              <a:rPr lang="en-US" altLang="en-US" dirty="0" smtClean="0">
                <a:solidFill>
                  <a:schemeClr val="tx1"/>
                </a:solidFill>
                <a:latin typeface="Times New Roman" pitchFamily="18" charset="0"/>
              </a:rPr>
              <a:t>“</a:t>
            </a:r>
            <a:r>
              <a:rPr lang="en-US" dirty="0" smtClean="0">
                <a:solidFill>
                  <a:schemeClr val="tx1"/>
                </a:solidFill>
                <a:latin typeface="Times New Roman" pitchFamily="18" charset="0"/>
              </a:rPr>
              <a:t>spontaneous overflow of powerful feelings</a:t>
            </a:r>
            <a:r>
              <a:rPr lang="en-US" altLang="en-US" dirty="0" smtClean="0">
                <a:solidFill>
                  <a:schemeClr val="tx1"/>
                </a:solidFill>
                <a:latin typeface="Times New Roman" pitchFamily="18" charset="0"/>
              </a:rPr>
              <a:t>”</a:t>
            </a:r>
            <a:r>
              <a:rPr lang="en-US" dirty="0" smtClean="0">
                <a:solidFill>
                  <a:schemeClr val="tx1"/>
                </a:solidFill>
                <a:latin typeface="Times New Roman" pitchFamily="18" charset="0"/>
              </a:rPr>
              <a:t> (Wordsworth 263). </a:t>
            </a:r>
          </a:p>
        </p:txBody>
      </p:sp>
      <p:sp>
        <p:nvSpPr>
          <p:cNvPr id="8" name="Rectangle 7"/>
          <p:cNvSpPr/>
          <p:nvPr/>
        </p:nvSpPr>
        <p:spPr>
          <a:xfrm>
            <a:off x="1295400" y="4038600"/>
            <a:ext cx="7315200" cy="874342"/>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nSpc>
                <a:spcPct val="150000"/>
              </a:lnSpc>
            </a:pPr>
            <a:r>
              <a:rPr lang="en-US" dirty="0" smtClean="0">
                <a:solidFill>
                  <a:schemeClr val="tx1"/>
                </a:solidFill>
                <a:latin typeface="Times New Roman" pitchFamily="18" charset="0"/>
              </a:rPr>
              <a:t>Wordsworth extensively explored the role of emotion in the creative process (263).</a:t>
            </a:r>
            <a:endParaRPr lang="en-US" dirty="0" smtClean="0">
              <a:solidFill>
                <a:schemeClr val="tx1"/>
              </a:solidFill>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498080" cy="1143000"/>
          </a:xfrm>
        </p:spPr>
        <p:txBody>
          <a:bodyPr/>
          <a:lstStyle/>
          <a:p>
            <a:r>
              <a:rPr lang="en-US" dirty="0" smtClean="0"/>
              <a:t>MLA Formatting: The Basics</a:t>
            </a:r>
            <a:endParaRPr lang="en-US" dirty="0"/>
          </a:p>
        </p:txBody>
      </p:sp>
      <p:sp>
        <p:nvSpPr>
          <p:cNvPr id="4" name="Content Placeholder 2"/>
          <p:cNvSpPr>
            <a:spLocks noGrp="1"/>
          </p:cNvSpPr>
          <p:nvPr>
            <p:ph idx="1"/>
          </p:nvPr>
        </p:nvSpPr>
        <p:spPr>
          <a:xfrm>
            <a:off x="1435608" y="1143000"/>
            <a:ext cx="7708392" cy="762000"/>
          </a:xfrm>
        </p:spPr>
        <p:txBody>
          <a:bodyPr>
            <a:normAutofit/>
          </a:bodyPr>
          <a:lstStyle/>
          <a:p>
            <a:r>
              <a:rPr lang="en-US" dirty="0" smtClean="0"/>
              <a:t>Include a Works Cited Page</a:t>
            </a:r>
            <a:endParaRPr lang="en-US" dirty="0"/>
          </a:p>
        </p:txBody>
      </p:sp>
      <p:sp>
        <p:nvSpPr>
          <p:cNvPr id="5" name="Rectangle 4"/>
          <p:cNvSpPr/>
          <p:nvPr/>
        </p:nvSpPr>
        <p:spPr>
          <a:xfrm>
            <a:off x="1295400" y="1973282"/>
            <a:ext cx="7543800" cy="3970318"/>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gn="ctr">
              <a:lnSpc>
                <a:spcPct val="200000"/>
              </a:lnSpc>
            </a:pPr>
            <a:r>
              <a:rPr lang="en-US" dirty="0" smtClean="0">
                <a:latin typeface="Times New Roman" pitchFamily="18" charset="0"/>
                <a:cs typeface="Times New Roman" pitchFamily="18" charset="0"/>
              </a:rPr>
              <a:t>Works Cited</a:t>
            </a:r>
          </a:p>
          <a:p>
            <a:pPr indent="-457200">
              <a:lnSpc>
                <a:spcPct val="200000"/>
              </a:lnSpc>
            </a:pPr>
            <a:r>
              <a:rPr lang="en-US" dirty="0" smtClean="0">
                <a:latin typeface="Times New Roman" pitchFamily="18" charset="0"/>
                <a:cs typeface="Times New Roman" pitchFamily="18" charset="0"/>
              </a:rPr>
              <a:t>"Blueprint Lays Out Clear Path for Climate Action." </a:t>
            </a:r>
            <a:r>
              <a:rPr lang="en-US" i="1" dirty="0" smtClean="0">
                <a:latin typeface="Times New Roman" pitchFamily="18" charset="0"/>
                <a:cs typeface="Times New Roman" pitchFamily="18" charset="0"/>
              </a:rPr>
              <a:t>Environmental 	Defense 	Fund</a:t>
            </a:r>
            <a:r>
              <a:rPr lang="en-US" dirty="0" smtClean="0">
                <a:latin typeface="Times New Roman" pitchFamily="18" charset="0"/>
                <a:cs typeface="Times New Roman" pitchFamily="18" charset="0"/>
              </a:rPr>
              <a:t>. Environmental Defense Fund, 8 May 2007. Web. 24 May 2009.</a:t>
            </a:r>
          </a:p>
          <a:p>
            <a:pPr indent="-457200">
              <a:lnSpc>
                <a:spcPct val="200000"/>
              </a:lnSpc>
            </a:pPr>
            <a:r>
              <a:rPr lang="en-US" dirty="0" smtClean="0">
                <a:latin typeface="Times New Roman" pitchFamily="18" charset="0"/>
                <a:cs typeface="Times New Roman" pitchFamily="18" charset="0"/>
              </a:rPr>
              <a:t>Clinton, Bill. Interview by Andrew C. </a:t>
            </a:r>
            <a:r>
              <a:rPr lang="en-US" dirty="0" err="1" smtClean="0">
                <a:latin typeface="Times New Roman" pitchFamily="18" charset="0"/>
                <a:cs typeface="Times New Roman" pitchFamily="18" charset="0"/>
              </a:rPr>
              <a:t>Revkin</a:t>
            </a:r>
            <a:r>
              <a:rPr lang="en-US" dirty="0" smtClean="0">
                <a:latin typeface="Times New Roman" pitchFamily="18" charset="0"/>
                <a:cs typeface="Times New Roman" pitchFamily="18" charset="0"/>
              </a:rPr>
              <a:t>. “Clinton on Climate Change.” 	</a:t>
            </a:r>
            <a:r>
              <a:rPr lang="en-US" i="1" dirty="0" smtClean="0">
                <a:latin typeface="Times New Roman" pitchFamily="18" charset="0"/>
                <a:cs typeface="Times New Roman" pitchFamily="18" charset="0"/>
              </a:rPr>
              <a:t>New York Times</a:t>
            </a:r>
            <a:r>
              <a:rPr lang="en-US" dirty="0" smtClean="0">
                <a:latin typeface="Times New Roman" pitchFamily="18" charset="0"/>
                <a:cs typeface="Times New Roman" pitchFamily="18" charset="0"/>
              </a:rPr>
              <a:t>. New York Times, May 2007. Web. 25 May 2009.</a:t>
            </a:r>
          </a:p>
          <a:p>
            <a:pPr indent="-457200">
              <a:lnSpc>
                <a:spcPct val="200000"/>
              </a:lnSpc>
            </a:pPr>
            <a:r>
              <a:rPr lang="en-US" dirty="0" smtClean="0">
                <a:latin typeface="Times New Roman" pitchFamily="18" charset="0"/>
                <a:cs typeface="Times New Roman" pitchFamily="18" charset="0"/>
              </a:rPr>
              <a:t>Dean, Cornelia. "Executive on a Mission: Saving the Planet." </a:t>
            </a:r>
            <a:r>
              <a:rPr lang="en-US" i="1" dirty="0" smtClean="0">
                <a:latin typeface="Times New Roman" pitchFamily="18" charset="0"/>
                <a:cs typeface="Times New Roman" pitchFamily="18" charset="0"/>
              </a:rPr>
              <a:t>New York 	Times</a:t>
            </a:r>
            <a:r>
              <a:rPr lang="en-US" dirty="0" smtClean="0">
                <a:latin typeface="Times New Roman" pitchFamily="18" charset="0"/>
                <a:cs typeface="Times New Roman" pitchFamily="18" charset="0"/>
              </a:rPr>
              <a:t>. New York Times, 22 May 2007. Web. 25 May 2009.</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 Review</a:t>
            </a:r>
            <a:endParaRPr lang="en-US" dirty="0"/>
          </a:p>
        </p:txBody>
      </p:sp>
      <p:sp>
        <p:nvSpPr>
          <p:cNvPr id="3" name="Content Placeholder 2"/>
          <p:cNvSpPr>
            <a:spLocks noGrp="1"/>
          </p:cNvSpPr>
          <p:nvPr>
            <p:ph idx="1"/>
          </p:nvPr>
        </p:nvSpPr>
        <p:spPr>
          <a:xfrm>
            <a:off x="990600" y="1524000"/>
            <a:ext cx="8001000" cy="4922520"/>
          </a:xfrm>
        </p:spPr>
        <p:txBody>
          <a:bodyPr>
            <a:normAutofit fontScale="85000" lnSpcReduction="10000"/>
          </a:bodyPr>
          <a:lstStyle/>
          <a:p>
            <a:pPr marL="514350" indent="-514350">
              <a:lnSpc>
                <a:spcPct val="150000"/>
              </a:lnSpc>
              <a:buFont typeface="+mj-lt"/>
              <a:buAutoNum type="arabicPeriod"/>
            </a:pPr>
            <a:r>
              <a:rPr lang="en-US" dirty="0" smtClean="0">
                <a:solidFill>
                  <a:schemeClr val="accent1">
                    <a:lumMod val="75000"/>
                  </a:schemeClr>
                </a:solidFill>
              </a:rPr>
              <a:t>Is the thesis a single, complete declarative sentence (not a question)?</a:t>
            </a:r>
          </a:p>
          <a:p>
            <a:pPr marL="514350" indent="-514350">
              <a:lnSpc>
                <a:spcPct val="150000"/>
              </a:lnSpc>
              <a:buFont typeface="+mj-lt"/>
              <a:buAutoNum type="arabicPeriod"/>
            </a:pPr>
            <a:r>
              <a:rPr lang="en-US" dirty="0" smtClean="0">
                <a:solidFill>
                  <a:schemeClr val="accent1">
                    <a:lumMod val="75000"/>
                  </a:schemeClr>
                </a:solidFill>
              </a:rPr>
              <a:t>Does the thesis state the writer’s </a:t>
            </a:r>
            <a:r>
              <a:rPr lang="en-US" b="1" dirty="0" smtClean="0">
                <a:solidFill>
                  <a:schemeClr val="accent1">
                    <a:lumMod val="75000"/>
                  </a:schemeClr>
                </a:solidFill>
              </a:rPr>
              <a:t>topic</a:t>
            </a:r>
            <a:r>
              <a:rPr lang="en-US" dirty="0" smtClean="0">
                <a:solidFill>
                  <a:schemeClr val="accent1">
                    <a:lumMod val="75000"/>
                  </a:schemeClr>
                </a:solidFill>
              </a:rPr>
              <a:t>?</a:t>
            </a:r>
          </a:p>
          <a:p>
            <a:pPr marL="514350" indent="-514350">
              <a:lnSpc>
                <a:spcPct val="150000"/>
              </a:lnSpc>
              <a:buFont typeface="+mj-lt"/>
              <a:buAutoNum type="arabicPeriod"/>
            </a:pPr>
            <a:r>
              <a:rPr lang="en-US" dirty="0" smtClean="0">
                <a:solidFill>
                  <a:schemeClr val="accent1">
                    <a:lumMod val="75000"/>
                  </a:schemeClr>
                </a:solidFill>
              </a:rPr>
              <a:t>Does it state the writer’s </a:t>
            </a:r>
            <a:r>
              <a:rPr lang="en-US" b="1" dirty="0" smtClean="0">
                <a:solidFill>
                  <a:schemeClr val="accent1">
                    <a:lumMod val="75000"/>
                  </a:schemeClr>
                </a:solidFill>
              </a:rPr>
              <a:t>position</a:t>
            </a:r>
            <a:r>
              <a:rPr lang="en-US" dirty="0" smtClean="0">
                <a:solidFill>
                  <a:schemeClr val="accent1">
                    <a:lumMod val="75000"/>
                  </a:schemeClr>
                </a:solidFill>
              </a:rPr>
              <a:t>?</a:t>
            </a:r>
          </a:p>
          <a:p>
            <a:pPr marL="514350" indent="-514350">
              <a:lnSpc>
                <a:spcPct val="150000"/>
              </a:lnSpc>
              <a:buFont typeface="+mj-lt"/>
              <a:buAutoNum type="arabicPeriod"/>
            </a:pPr>
            <a:r>
              <a:rPr lang="en-US" dirty="0" smtClean="0">
                <a:solidFill>
                  <a:schemeClr val="accent1">
                    <a:lumMod val="75000"/>
                  </a:schemeClr>
                </a:solidFill>
              </a:rPr>
              <a:t>Does the thesis state the </a:t>
            </a:r>
            <a:r>
              <a:rPr lang="en-US" b="1" dirty="0" smtClean="0">
                <a:solidFill>
                  <a:schemeClr val="accent1">
                    <a:lumMod val="75000"/>
                  </a:schemeClr>
                </a:solidFill>
              </a:rPr>
              <a:t>reason </a:t>
            </a:r>
            <a:r>
              <a:rPr lang="en-US" dirty="0" smtClean="0">
                <a:solidFill>
                  <a:schemeClr val="accent1">
                    <a:lumMod val="75000"/>
                  </a:schemeClr>
                </a:solidFill>
              </a:rPr>
              <a:t>for this position?</a:t>
            </a:r>
          </a:p>
          <a:p>
            <a:pPr marL="514350" indent="-514350">
              <a:lnSpc>
                <a:spcPct val="150000"/>
              </a:lnSpc>
              <a:buFont typeface="+mj-lt"/>
              <a:buAutoNum type="arabicPeriod"/>
            </a:pPr>
            <a:r>
              <a:rPr lang="en-US" dirty="0" smtClean="0">
                <a:solidFill>
                  <a:schemeClr val="accent1">
                    <a:lumMod val="75000"/>
                  </a:schemeClr>
                </a:solidFill>
              </a:rPr>
              <a:t>Does the thesis establish a basis for the sections of your paper?</a:t>
            </a:r>
          </a:p>
          <a:p>
            <a:pPr>
              <a:buNone/>
            </a:pPr>
            <a:endParaRPr lang="en-US" dirty="0" smtClean="0"/>
          </a:p>
        </p:txBody>
      </p:sp>
    </p:spTree>
    <p:extLst>
      <p:ext uri="{BB962C8B-B14F-4D97-AF65-F5344CB8AC3E}">
        <p14:creationId xmlns:p14="http://schemas.microsoft.com/office/powerpoint/2010/main" val="3750954018"/>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pic>
        <p:nvPicPr>
          <p:cNvPr id="6" name="Picture 7"/>
          <p:cNvPicPr>
            <a:picLocks noChangeAspect="1" noChangeArrowheads="1"/>
          </p:cNvPicPr>
          <p:nvPr/>
        </p:nvPicPr>
        <p:blipFill>
          <a:blip r:embed="rId3" cstate="print"/>
          <a:srcRect/>
          <a:stretch>
            <a:fillRect/>
          </a:stretch>
        </p:blipFill>
        <p:spPr bwMode="auto">
          <a:xfrm>
            <a:off x="-76200" y="-463489"/>
            <a:ext cx="9220200" cy="732148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pic>
        <p:nvPicPr>
          <p:cNvPr id="6" name="Picture 7"/>
          <p:cNvPicPr>
            <a:picLocks noChangeAspect="1" noChangeArrowheads="1"/>
          </p:cNvPicPr>
          <p:nvPr/>
        </p:nvPicPr>
        <p:blipFill>
          <a:blip r:embed="rId3" cstate="print"/>
          <a:srcRect/>
          <a:stretch>
            <a:fillRect/>
          </a:stretch>
        </p:blipFill>
        <p:spPr bwMode="auto">
          <a:xfrm>
            <a:off x="-76200" y="-463489"/>
            <a:ext cx="9220200" cy="7321489"/>
          </a:xfrm>
          <a:prstGeom prst="rect">
            <a:avLst/>
          </a:prstGeom>
          <a:noFill/>
          <a:ln w="9525">
            <a:noFill/>
            <a:miter lim="800000"/>
            <a:headEnd/>
            <a:tailEnd/>
          </a:ln>
        </p:spPr>
      </p:pic>
      <p:sp>
        <p:nvSpPr>
          <p:cNvPr id="3" name="Right Arrow 2"/>
          <p:cNvSpPr/>
          <p:nvPr/>
        </p:nvSpPr>
        <p:spPr>
          <a:xfrm>
            <a:off x="-381000" y="762000"/>
            <a:ext cx="1219200" cy="838200"/>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47800" y="533400"/>
            <a:ext cx="7924800" cy="1752600"/>
          </a:xfrm>
        </p:spPr>
        <p:txBody>
          <a:bodyPr>
            <a:normAutofit fontScale="90000"/>
          </a:bodyPr>
          <a:lstStyle/>
          <a:p>
            <a:r>
              <a:rPr lang="en-US" dirty="0" smtClean="0"/>
              <a:t>Information taken from the </a:t>
            </a:r>
            <a:r>
              <a:rPr lang="en-US" b="1" dirty="0" smtClean="0"/>
              <a:t/>
            </a:r>
            <a:br>
              <a:rPr lang="en-US" b="1" dirty="0" smtClean="0"/>
            </a:br>
            <a:r>
              <a:rPr lang="en-US" b="1" dirty="0" smtClean="0"/>
              <a:t/>
            </a:r>
            <a:br>
              <a:rPr lang="en-US" b="1" dirty="0" smtClean="0"/>
            </a:br>
            <a:r>
              <a:rPr lang="en-US" sz="4000" b="1" dirty="0" smtClean="0">
                <a:solidFill>
                  <a:schemeClr val="tx1"/>
                </a:solidFill>
              </a:rPr>
              <a:t>Purdue University </a:t>
            </a:r>
            <a:br>
              <a:rPr lang="en-US" sz="4000" b="1" dirty="0" smtClean="0">
                <a:solidFill>
                  <a:schemeClr val="tx1"/>
                </a:solidFill>
              </a:rPr>
            </a:br>
            <a:r>
              <a:rPr lang="en-US" sz="4000" b="1" dirty="0" smtClean="0">
                <a:solidFill>
                  <a:schemeClr val="tx1"/>
                </a:solidFill>
              </a:rPr>
              <a:t>Online Writing Lab</a:t>
            </a:r>
            <a:endParaRPr lang="en-US" sz="4000" b="1" dirty="0">
              <a:solidFill>
                <a:schemeClr val="tx1"/>
              </a:solidFill>
            </a:endParaRPr>
          </a:p>
        </p:txBody>
      </p:sp>
      <p:sp>
        <p:nvSpPr>
          <p:cNvPr id="3" name="Content Placeholder 2"/>
          <p:cNvSpPr>
            <a:spLocks noGrp="1"/>
          </p:cNvSpPr>
          <p:nvPr>
            <p:ph sz="quarter" idx="1"/>
          </p:nvPr>
        </p:nvSpPr>
        <p:spPr>
          <a:xfrm>
            <a:off x="1828800" y="3581400"/>
            <a:ext cx="5791200" cy="1981200"/>
          </a:xfrm>
        </p:spPr>
        <p:txBody>
          <a:bodyPr/>
          <a:lstStyle/>
          <a:p>
            <a:r>
              <a:rPr lang="en-US" dirty="0" smtClean="0"/>
              <a:t>http://owl.english.purdue.edu</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81000"/>
            <a:ext cx="7482840" cy="2611902"/>
          </a:xfrm>
        </p:spPr>
        <p:txBody>
          <a:bodyPr>
            <a:normAutofit/>
          </a:bodyPr>
          <a:lstStyle/>
          <a:p>
            <a:r>
              <a:rPr lang="en-US" dirty="0" smtClean="0"/>
              <a:t/>
            </a:r>
            <a:br>
              <a:rPr lang="en-US" dirty="0" smtClean="0"/>
            </a:br>
            <a:r>
              <a:rPr lang="en-US" dirty="0" smtClean="0"/>
              <a:t>Writing a Great  </a:t>
            </a:r>
            <a:br>
              <a:rPr lang="en-US" dirty="0" smtClean="0"/>
            </a:br>
            <a:r>
              <a:rPr lang="en-US" dirty="0" smtClean="0"/>
              <a:t>Thesis Sentence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Sentence	</a:t>
            </a:r>
            <a:endParaRPr lang="en-US" dirty="0"/>
          </a:p>
        </p:txBody>
      </p:sp>
      <p:sp>
        <p:nvSpPr>
          <p:cNvPr id="3" name="Content Placeholder 2"/>
          <p:cNvSpPr>
            <a:spLocks noGrp="1"/>
          </p:cNvSpPr>
          <p:nvPr>
            <p:ph idx="1"/>
          </p:nvPr>
        </p:nvSpPr>
        <p:spPr>
          <a:xfrm>
            <a:off x="1143000" y="2209800"/>
            <a:ext cx="7543800" cy="3048000"/>
          </a:xfrm>
        </p:spPr>
        <p:txBody>
          <a:bodyPr>
            <a:normAutofit fontScale="77500" lnSpcReduction="20000"/>
          </a:bodyPr>
          <a:lstStyle/>
          <a:p>
            <a:pPr>
              <a:lnSpc>
                <a:spcPct val="150000"/>
              </a:lnSpc>
            </a:pPr>
            <a:r>
              <a:rPr lang="en-US" dirty="0" smtClean="0"/>
              <a:t>A thesis sentence presents the main idea for a scholarly paper or essay.  </a:t>
            </a:r>
          </a:p>
          <a:p>
            <a:pPr>
              <a:lnSpc>
                <a:spcPct val="150000"/>
              </a:lnSpc>
            </a:pPr>
            <a:r>
              <a:rPr lang="en-US" dirty="0" smtClean="0"/>
              <a:t>It controls the development and structure of a paper.  </a:t>
            </a:r>
          </a:p>
          <a:p>
            <a:pPr>
              <a:lnSpc>
                <a:spcPct val="150000"/>
              </a:lnSpc>
            </a:pPr>
            <a:r>
              <a:rPr lang="en-US" dirty="0" smtClean="0"/>
              <a:t>It is usually the last sentence of an introductory paragraph.</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things to consider:</a:t>
            </a:r>
            <a:endParaRPr lang="en-US" dirty="0"/>
          </a:p>
        </p:txBody>
      </p:sp>
      <p:sp>
        <p:nvSpPr>
          <p:cNvPr id="3" name="Content Placeholder 2"/>
          <p:cNvSpPr>
            <a:spLocks noGrp="1"/>
          </p:cNvSpPr>
          <p:nvPr>
            <p:ph idx="1"/>
          </p:nvPr>
        </p:nvSpPr>
        <p:spPr>
          <a:xfrm>
            <a:off x="1435608" y="1447800"/>
            <a:ext cx="7498080" cy="4800600"/>
          </a:xfrm>
        </p:spPr>
        <p:txBody>
          <a:bodyPr/>
          <a:lstStyle/>
          <a:p>
            <a:r>
              <a:rPr lang="en-US" dirty="0" smtClean="0"/>
              <a:t>What do you want to know about your chosen career? What aspects of this profession will you need to research? </a:t>
            </a:r>
          </a:p>
          <a:p>
            <a:endParaRPr lang="en-US" dirty="0"/>
          </a:p>
          <a:p>
            <a:r>
              <a:rPr lang="en-US" dirty="0" smtClean="0"/>
              <a:t>Make a list now!</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things to consider:</a:t>
            </a:r>
            <a:endParaRPr lang="en-US" dirty="0"/>
          </a:p>
        </p:txBody>
      </p:sp>
      <p:sp>
        <p:nvSpPr>
          <p:cNvPr id="3" name="Content Placeholder 2"/>
          <p:cNvSpPr>
            <a:spLocks noGrp="1"/>
          </p:cNvSpPr>
          <p:nvPr>
            <p:ph idx="1"/>
          </p:nvPr>
        </p:nvSpPr>
        <p:spPr/>
        <p:txBody>
          <a:bodyPr>
            <a:normAutofit lnSpcReduction="10000"/>
          </a:bodyPr>
          <a:lstStyle/>
          <a:p>
            <a:r>
              <a:rPr lang="en-US" dirty="0" smtClean="0"/>
              <a:t>What do you want to know about your chosen career? What aspects of this profession will you need to research? </a:t>
            </a:r>
          </a:p>
          <a:p>
            <a:endParaRPr lang="en-US" dirty="0"/>
          </a:p>
          <a:p>
            <a:r>
              <a:rPr lang="en-US" dirty="0" smtClean="0"/>
              <a:t>Make a list now!</a:t>
            </a:r>
          </a:p>
          <a:p>
            <a:endParaRPr lang="en-US" dirty="0"/>
          </a:p>
          <a:p>
            <a:endParaRPr lang="en-US" dirty="0" smtClean="0"/>
          </a:p>
          <a:p>
            <a:r>
              <a:rPr lang="en-US" dirty="0" smtClean="0"/>
              <a:t>These topics will become the paragraphs in your paper.</a:t>
            </a:r>
            <a:endParaRPr lang="en-US" dirty="0"/>
          </a:p>
        </p:txBody>
      </p:sp>
    </p:spTree>
    <p:extLst>
      <p:ext uri="{BB962C8B-B14F-4D97-AF65-F5344CB8AC3E}">
        <p14:creationId xmlns:p14="http://schemas.microsoft.com/office/powerpoint/2010/main" val="12480613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answer to your questions	</a:t>
            </a:r>
            <a:endParaRPr lang="en-US" dirty="0"/>
          </a:p>
        </p:txBody>
      </p:sp>
      <p:sp>
        <p:nvSpPr>
          <p:cNvPr id="3" name="Content Placeholder 2"/>
          <p:cNvSpPr>
            <a:spLocks noGrp="1"/>
          </p:cNvSpPr>
          <p:nvPr>
            <p:ph idx="1"/>
          </p:nvPr>
        </p:nvSpPr>
        <p:spPr>
          <a:xfrm>
            <a:off x="990600" y="2697480"/>
            <a:ext cx="7696200" cy="2560320"/>
          </a:xfrm>
        </p:spPr>
        <p:txBody>
          <a:bodyPr/>
          <a:lstStyle/>
          <a:p>
            <a:r>
              <a:rPr lang="en-US" dirty="0" smtClean="0"/>
              <a:t>What career have you decided you are suitable for?</a:t>
            </a:r>
          </a:p>
          <a:p>
            <a:pPr>
              <a:buNone/>
            </a:pP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answer to your questions</a:t>
            </a:r>
            <a:endParaRPr lang="en-US" dirty="0"/>
          </a:p>
        </p:txBody>
      </p:sp>
      <p:sp>
        <p:nvSpPr>
          <p:cNvPr id="3" name="Content Placeholder 2"/>
          <p:cNvSpPr>
            <a:spLocks noGrp="1"/>
          </p:cNvSpPr>
          <p:nvPr>
            <p:ph idx="1"/>
          </p:nvPr>
        </p:nvSpPr>
        <p:spPr>
          <a:xfrm>
            <a:off x="990600" y="2697480"/>
            <a:ext cx="7696200" cy="2560320"/>
          </a:xfrm>
        </p:spPr>
        <p:txBody>
          <a:bodyPr>
            <a:normAutofit lnSpcReduction="10000"/>
          </a:bodyPr>
          <a:lstStyle/>
          <a:p>
            <a:r>
              <a:rPr lang="en-US" dirty="0" smtClean="0"/>
              <a:t>What career have you decided you are suitable for?</a:t>
            </a:r>
          </a:p>
          <a:p>
            <a:pPr>
              <a:buNone/>
            </a:pPr>
            <a:endParaRPr lang="en-US" dirty="0" smtClean="0"/>
          </a:p>
          <a:p>
            <a:r>
              <a:rPr lang="en-US" dirty="0" smtClean="0"/>
              <a:t>What will you have to research in order to support that conclusion?</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a thesis</a:t>
            </a:r>
            <a:endParaRPr lang="en-US" dirty="0"/>
          </a:p>
        </p:txBody>
      </p:sp>
      <p:sp>
        <p:nvSpPr>
          <p:cNvPr id="3" name="Content Placeholder 2"/>
          <p:cNvSpPr>
            <a:spLocks noGrp="1"/>
          </p:cNvSpPr>
          <p:nvPr>
            <p:ph idx="1"/>
          </p:nvPr>
        </p:nvSpPr>
        <p:spPr>
          <a:xfrm>
            <a:off x="990600" y="2697480"/>
            <a:ext cx="7696200" cy="2560320"/>
          </a:xfrm>
        </p:spPr>
        <p:txBody>
          <a:bodyPr>
            <a:normAutofit/>
          </a:bodyPr>
          <a:lstStyle/>
          <a:p>
            <a:pPr>
              <a:lnSpc>
                <a:spcPct val="150000"/>
              </a:lnSpc>
            </a:pPr>
            <a:r>
              <a:rPr lang="en-US" sz="2400" b="1" dirty="0" smtClean="0"/>
              <a:t>Topic</a:t>
            </a:r>
            <a:r>
              <a:rPr lang="en-US" sz="2400" dirty="0" smtClean="0"/>
              <a:t>:</a:t>
            </a:r>
            <a:endParaRPr lang="en-US" sz="2400" b="1" dirty="0" smtClean="0"/>
          </a:p>
          <a:p>
            <a:pPr>
              <a:lnSpc>
                <a:spcPct val="150000"/>
              </a:lnSpc>
            </a:pPr>
            <a:r>
              <a:rPr lang="en-US" sz="2400" b="1" dirty="0" smtClean="0"/>
              <a:t>Position</a:t>
            </a:r>
            <a:r>
              <a:rPr lang="en-US" sz="2400" dirty="0" smtClean="0"/>
              <a:t>:</a:t>
            </a:r>
            <a:endParaRPr lang="en-US" sz="2400" b="1" dirty="0" smtClean="0"/>
          </a:p>
          <a:p>
            <a:pPr>
              <a:lnSpc>
                <a:spcPct val="150000"/>
              </a:lnSpc>
            </a:pPr>
            <a:r>
              <a:rPr lang="en-US" sz="2400" b="1" dirty="0" smtClean="0"/>
              <a:t>Reason</a:t>
            </a:r>
            <a:r>
              <a:rPr lang="en-US" sz="2400" dirty="0" smtClean="0"/>
              <a:t>:</a:t>
            </a:r>
            <a:endParaRPr lang="en-US" sz="2400" b="1" dirty="0" smtClean="0"/>
          </a:p>
          <a:p>
            <a:pPr>
              <a:buNone/>
            </a:pP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a thesis</a:t>
            </a:r>
            <a:endParaRPr lang="en-US" dirty="0"/>
          </a:p>
        </p:txBody>
      </p:sp>
      <p:sp>
        <p:nvSpPr>
          <p:cNvPr id="3" name="Content Placeholder 2"/>
          <p:cNvSpPr>
            <a:spLocks noGrp="1"/>
          </p:cNvSpPr>
          <p:nvPr>
            <p:ph idx="1"/>
          </p:nvPr>
        </p:nvSpPr>
        <p:spPr>
          <a:xfrm>
            <a:off x="990600" y="2697480"/>
            <a:ext cx="7696200" cy="2560320"/>
          </a:xfrm>
        </p:spPr>
        <p:txBody>
          <a:bodyPr>
            <a:normAutofit/>
          </a:bodyPr>
          <a:lstStyle/>
          <a:p>
            <a:pPr>
              <a:lnSpc>
                <a:spcPct val="150000"/>
              </a:lnSpc>
            </a:pPr>
            <a:r>
              <a:rPr lang="en-US" sz="2400" b="1" dirty="0" smtClean="0"/>
              <a:t>Topic</a:t>
            </a:r>
            <a:r>
              <a:rPr lang="en-US" sz="2400" dirty="0" smtClean="0"/>
              <a:t>: </a:t>
            </a:r>
            <a:r>
              <a:rPr lang="en-US" sz="2300" dirty="0" smtClean="0"/>
              <a:t>Auto mechanic</a:t>
            </a:r>
            <a:endParaRPr lang="en-US" sz="2300" b="1" dirty="0" smtClean="0"/>
          </a:p>
          <a:p>
            <a:pPr>
              <a:lnSpc>
                <a:spcPct val="150000"/>
              </a:lnSpc>
            </a:pPr>
            <a:r>
              <a:rPr lang="en-US" sz="2400" b="1" dirty="0" smtClean="0"/>
              <a:t>Position</a:t>
            </a:r>
            <a:r>
              <a:rPr lang="en-US" sz="2400" dirty="0" smtClean="0"/>
              <a:t>:</a:t>
            </a:r>
            <a:endParaRPr lang="en-US" sz="2400" b="1" dirty="0" smtClean="0"/>
          </a:p>
          <a:p>
            <a:pPr>
              <a:lnSpc>
                <a:spcPct val="150000"/>
              </a:lnSpc>
            </a:pPr>
            <a:r>
              <a:rPr lang="en-US" sz="2400" b="1" dirty="0" smtClean="0"/>
              <a:t>Reason</a:t>
            </a:r>
            <a:r>
              <a:rPr lang="en-US" sz="2400" dirty="0" smtClean="0"/>
              <a:t>:</a:t>
            </a:r>
            <a:endParaRPr lang="en-US" sz="2400" b="1" dirty="0" smtClean="0"/>
          </a:p>
          <a:p>
            <a:pPr>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81000"/>
            <a:ext cx="7482840" cy="2611902"/>
          </a:xfrm>
        </p:spPr>
        <p:txBody>
          <a:bodyPr>
            <a:normAutofit/>
          </a:bodyPr>
          <a:lstStyle/>
          <a:p>
            <a:r>
              <a:rPr lang="en-US" dirty="0" smtClean="0"/>
              <a:t/>
            </a:r>
            <a:br>
              <a:rPr lang="en-US" dirty="0" smtClean="0"/>
            </a:br>
            <a:r>
              <a:rPr lang="en-US" dirty="0" smtClean="0"/>
              <a:t>Writing a Great  </a:t>
            </a:r>
            <a:br>
              <a:rPr lang="en-US" dirty="0" smtClean="0"/>
            </a:br>
            <a:r>
              <a:rPr lang="en-US" dirty="0" smtClean="0"/>
              <a:t>Thesis Sentence</a:t>
            </a:r>
            <a:endParaRPr lang="en-US" dirty="0"/>
          </a:p>
        </p:txBody>
      </p:sp>
    </p:spTree>
    <p:extLst>
      <p:ext uri="{BB962C8B-B14F-4D97-AF65-F5344CB8AC3E}">
        <p14:creationId xmlns:p14="http://schemas.microsoft.com/office/powerpoint/2010/main" val="24982925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a thesis</a:t>
            </a:r>
            <a:endParaRPr lang="en-US" dirty="0"/>
          </a:p>
        </p:txBody>
      </p:sp>
      <p:sp>
        <p:nvSpPr>
          <p:cNvPr id="3" name="Content Placeholder 2"/>
          <p:cNvSpPr>
            <a:spLocks noGrp="1"/>
          </p:cNvSpPr>
          <p:nvPr>
            <p:ph idx="1"/>
          </p:nvPr>
        </p:nvSpPr>
        <p:spPr>
          <a:xfrm>
            <a:off x="990600" y="2697480"/>
            <a:ext cx="7696200" cy="2560320"/>
          </a:xfrm>
        </p:spPr>
        <p:txBody>
          <a:bodyPr>
            <a:normAutofit/>
          </a:bodyPr>
          <a:lstStyle/>
          <a:p>
            <a:pPr>
              <a:lnSpc>
                <a:spcPct val="150000"/>
              </a:lnSpc>
            </a:pPr>
            <a:r>
              <a:rPr lang="en-US" sz="2400" b="1" dirty="0" smtClean="0"/>
              <a:t>Topic</a:t>
            </a:r>
            <a:r>
              <a:rPr lang="en-US" sz="2400" dirty="0" smtClean="0"/>
              <a:t>: Auto mechanic</a:t>
            </a:r>
            <a:endParaRPr lang="en-US" sz="2400" b="1" dirty="0" smtClean="0"/>
          </a:p>
          <a:p>
            <a:pPr>
              <a:lnSpc>
                <a:spcPct val="150000"/>
              </a:lnSpc>
            </a:pPr>
            <a:r>
              <a:rPr lang="en-US" sz="2400" b="1" dirty="0" smtClean="0"/>
              <a:t>Position</a:t>
            </a:r>
            <a:r>
              <a:rPr lang="en-US" sz="2400" dirty="0" smtClean="0"/>
              <a:t>: I have determined that this career is ideal for me</a:t>
            </a:r>
            <a:endParaRPr lang="en-US" sz="2400" b="1" dirty="0" smtClean="0"/>
          </a:p>
          <a:p>
            <a:pPr>
              <a:lnSpc>
                <a:spcPct val="150000"/>
              </a:lnSpc>
            </a:pPr>
            <a:r>
              <a:rPr lang="en-US" sz="2400" b="1" dirty="0" smtClean="0"/>
              <a:t>Reason</a:t>
            </a:r>
            <a:r>
              <a:rPr lang="en-US" sz="2400" dirty="0" smtClean="0"/>
              <a:t>:</a:t>
            </a:r>
            <a:endParaRPr lang="en-US" sz="2400" b="1" dirty="0" smtClean="0"/>
          </a:p>
          <a:p>
            <a:pPr>
              <a:buNone/>
            </a:pP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a thesis</a:t>
            </a:r>
            <a:endParaRPr lang="en-US" dirty="0"/>
          </a:p>
        </p:txBody>
      </p:sp>
      <p:sp>
        <p:nvSpPr>
          <p:cNvPr id="3" name="Content Placeholder 2"/>
          <p:cNvSpPr>
            <a:spLocks noGrp="1"/>
          </p:cNvSpPr>
          <p:nvPr>
            <p:ph idx="1"/>
          </p:nvPr>
        </p:nvSpPr>
        <p:spPr>
          <a:xfrm>
            <a:off x="990600" y="2743200"/>
            <a:ext cx="7924800" cy="3352800"/>
          </a:xfrm>
        </p:spPr>
        <p:txBody>
          <a:bodyPr>
            <a:normAutofit fontScale="77500" lnSpcReduction="20000"/>
          </a:bodyPr>
          <a:lstStyle/>
          <a:p>
            <a:pPr>
              <a:lnSpc>
                <a:spcPct val="150000"/>
              </a:lnSpc>
            </a:pPr>
            <a:r>
              <a:rPr lang="en-US" b="1" dirty="0" smtClean="0"/>
              <a:t>Topic</a:t>
            </a:r>
            <a:r>
              <a:rPr lang="en-US" dirty="0" smtClean="0"/>
              <a:t>: Auto mechanic</a:t>
            </a:r>
            <a:endParaRPr lang="en-US" b="1" dirty="0" smtClean="0"/>
          </a:p>
          <a:p>
            <a:pPr>
              <a:lnSpc>
                <a:spcPct val="150000"/>
              </a:lnSpc>
            </a:pPr>
            <a:r>
              <a:rPr lang="en-US" b="1" dirty="0" smtClean="0"/>
              <a:t>Position</a:t>
            </a:r>
            <a:r>
              <a:rPr lang="en-US" dirty="0" smtClean="0"/>
              <a:t>: I have determined that this career is ideal for me</a:t>
            </a:r>
            <a:endParaRPr lang="en-US" b="1" dirty="0" smtClean="0"/>
          </a:p>
          <a:p>
            <a:pPr>
              <a:lnSpc>
                <a:spcPct val="150000"/>
              </a:lnSpc>
            </a:pPr>
            <a:r>
              <a:rPr lang="en-US" b="1" dirty="0" smtClean="0"/>
              <a:t>Reason</a:t>
            </a:r>
            <a:r>
              <a:rPr lang="en-US" dirty="0" smtClean="0"/>
              <a:t>: I have done research into the education and skills required, wages, benefits, schedule and job opportunities in this field</a:t>
            </a:r>
            <a:endParaRPr lang="en-US" b="1" dirty="0" smtClean="0"/>
          </a:p>
          <a:p>
            <a:pPr>
              <a:buNone/>
            </a:pPr>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Theses</a:t>
            </a:r>
            <a:endParaRPr lang="en-US" dirty="0"/>
          </a:p>
        </p:txBody>
      </p:sp>
      <p:sp>
        <p:nvSpPr>
          <p:cNvPr id="3" name="Content Placeholder 2"/>
          <p:cNvSpPr>
            <a:spLocks noGrp="1"/>
          </p:cNvSpPr>
          <p:nvPr>
            <p:ph idx="1"/>
          </p:nvPr>
        </p:nvSpPr>
        <p:spPr>
          <a:xfrm>
            <a:off x="990600" y="2240280"/>
            <a:ext cx="7696200" cy="3474720"/>
          </a:xfrm>
        </p:spPr>
        <p:txBody>
          <a:bodyPr>
            <a:normAutofit lnSpcReduction="10000"/>
          </a:bodyPr>
          <a:lstStyle/>
          <a:p>
            <a:r>
              <a:rPr lang="en-US" dirty="0" smtClean="0"/>
              <a:t>By examining issues such as level of education needed; skills required; salary; _________________; ________________; ______________;  and the connection between my career and high school, I find myself to be highly suited to a career in </a:t>
            </a:r>
            <a:r>
              <a:rPr lang="en-US" b="1" dirty="0" smtClean="0"/>
              <a:t>education</a:t>
            </a:r>
            <a:r>
              <a:rPr lang="en-US" dirty="0" smtClean="0"/>
              <a:t>.</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Theses</a:t>
            </a:r>
            <a:endParaRPr lang="en-US" dirty="0"/>
          </a:p>
        </p:txBody>
      </p:sp>
      <p:sp>
        <p:nvSpPr>
          <p:cNvPr id="3" name="Content Placeholder 2"/>
          <p:cNvSpPr>
            <a:spLocks noGrp="1"/>
          </p:cNvSpPr>
          <p:nvPr>
            <p:ph idx="1"/>
          </p:nvPr>
        </p:nvSpPr>
        <p:spPr>
          <a:xfrm>
            <a:off x="990600" y="2240280"/>
            <a:ext cx="7696200" cy="3474720"/>
          </a:xfrm>
        </p:spPr>
        <p:txBody>
          <a:bodyPr>
            <a:normAutofit lnSpcReduction="10000"/>
          </a:bodyPr>
          <a:lstStyle/>
          <a:p>
            <a:r>
              <a:rPr lang="en-US" dirty="0" smtClean="0"/>
              <a:t>By examining issues such as level of education needed; skills required; salary; benefits; job outlook and availability; personal fulfillment; and the connection between my career and high school, I find myself to be highly suited to a career in </a:t>
            </a:r>
            <a:r>
              <a:rPr lang="en-US" b="1" dirty="0" smtClean="0"/>
              <a:t>education</a:t>
            </a:r>
            <a:r>
              <a:rPr lang="en-US" dirty="0" smtClean="0"/>
              <a:t>.</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Theses</a:t>
            </a:r>
            <a:endParaRPr lang="en-US" dirty="0"/>
          </a:p>
        </p:txBody>
      </p:sp>
      <p:sp>
        <p:nvSpPr>
          <p:cNvPr id="3" name="Content Placeholder 2"/>
          <p:cNvSpPr>
            <a:spLocks noGrp="1"/>
          </p:cNvSpPr>
          <p:nvPr>
            <p:ph idx="1"/>
          </p:nvPr>
        </p:nvSpPr>
        <p:spPr>
          <a:xfrm>
            <a:off x="990600" y="2240280"/>
            <a:ext cx="7696200" cy="3474720"/>
          </a:xfrm>
        </p:spPr>
        <p:txBody>
          <a:bodyPr/>
          <a:lstStyle/>
          <a:p>
            <a:r>
              <a:rPr lang="en-US" dirty="0" smtClean="0"/>
              <a:t>My suitability for a career in </a:t>
            </a:r>
            <a:r>
              <a:rPr lang="en-US" b="1" dirty="0" smtClean="0"/>
              <a:t>firefighting</a:t>
            </a:r>
            <a:r>
              <a:rPr lang="en-US" dirty="0" smtClean="0"/>
              <a:t> is obvious after researching the levels of education needed; skills required; salary; benefits; _______________________; ______________________; and ___________________.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Theses</a:t>
            </a:r>
            <a:endParaRPr lang="en-US" dirty="0"/>
          </a:p>
        </p:txBody>
      </p:sp>
      <p:sp>
        <p:nvSpPr>
          <p:cNvPr id="3" name="Content Placeholder 2"/>
          <p:cNvSpPr>
            <a:spLocks noGrp="1"/>
          </p:cNvSpPr>
          <p:nvPr>
            <p:ph idx="1"/>
          </p:nvPr>
        </p:nvSpPr>
        <p:spPr>
          <a:xfrm>
            <a:off x="990600" y="2240280"/>
            <a:ext cx="7696200" cy="3474720"/>
          </a:xfrm>
        </p:spPr>
        <p:txBody>
          <a:bodyPr/>
          <a:lstStyle/>
          <a:p>
            <a:r>
              <a:rPr lang="en-US" dirty="0" smtClean="0"/>
              <a:t>My suitability for a career in </a:t>
            </a:r>
            <a:r>
              <a:rPr lang="en-US" b="1" dirty="0" smtClean="0"/>
              <a:t>firefighting</a:t>
            </a:r>
            <a:r>
              <a:rPr lang="en-US" dirty="0" smtClean="0"/>
              <a:t> is obvious after researching the levels of education needed; skills required; salary; benefits; job outlook  and availability; personal fulfillment; and the connection between my career and high school.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Theses</a:t>
            </a:r>
            <a:endParaRPr lang="en-US" dirty="0"/>
          </a:p>
        </p:txBody>
      </p:sp>
      <p:sp>
        <p:nvSpPr>
          <p:cNvPr id="3" name="Content Placeholder 2"/>
          <p:cNvSpPr>
            <a:spLocks noGrp="1"/>
          </p:cNvSpPr>
          <p:nvPr>
            <p:ph idx="1"/>
          </p:nvPr>
        </p:nvSpPr>
        <p:spPr>
          <a:xfrm>
            <a:off x="990600" y="2240280"/>
            <a:ext cx="7696200" cy="3474720"/>
          </a:xfrm>
        </p:spPr>
        <p:txBody>
          <a:bodyPr>
            <a:normAutofit lnSpcReduction="10000"/>
          </a:bodyPr>
          <a:lstStyle/>
          <a:p>
            <a:r>
              <a:rPr lang="en-US" dirty="0" smtClean="0"/>
              <a:t>The </a:t>
            </a:r>
            <a:r>
              <a:rPr lang="en-US" b="1" dirty="0" smtClean="0"/>
              <a:t>administrative environment </a:t>
            </a:r>
            <a:r>
              <a:rPr lang="en-US" dirty="0" smtClean="0"/>
              <a:t>proves to be highly suited to my career needs and values because of the level of education required; skills required; salary; benefits; ___________________; __________________; and _________________.</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Theses</a:t>
            </a:r>
            <a:endParaRPr lang="en-US" dirty="0"/>
          </a:p>
        </p:txBody>
      </p:sp>
      <p:sp>
        <p:nvSpPr>
          <p:cNvPr id="3" name="Content Placeholder 2"/>
          <p:cNvSpPr>
            <a:spLocks noGrp="1"/>
          </p:cNvSpPr>
          <p:nvPr>
            <p:ph idx="1"/>
          </p:nvPr>
        </p:nvSpPr>
        <p:spPr>
          <a:xfrm>
            <a:off x="990600" y="2240280"/>
            <a:ext cx="7696200" cy="3474720"/>
          </a:xfrm>
        </p:spPr>
        <p:txBody>
          <a:bodyPr>
            <a:normAutofit fontScale="92500"/>
          </a:bodyPr>
          <a:lstStyle/>
          <a:p>
            <a:r>
              <a:rPr lang="en-US" dirty="0" smtClean="0"/>
              <a:t>The </a:t>
            </a:r>
            <a:r>
              <a:rPr lang="en-US" b="1" dirty="0" smtClean="0"/>
              <a:t>administrative environment</a:t>
            </a:r>
            <a:r>
              <a:rPr lang="en-US" dirty="0" smtClean="0"/>
              <a:t> proves to be highly suited to my career needs and values because of the level of education required; skills required; salary; benefits; job outlook and availability; the ability to be innovative in my field; and the connection between my career and high school.</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 Review</a:t>
            </a:r>
            <a:endParaRPr lang="en-US" dirty="0"/>
          </a:p>
        </p:txBody>
      </p:sp>
      <p:sp>
        <p:nvSpPr>
          <p:cNvPr id="3" name="Content Placeholder 2"/>
          <p:cNvSpPr>
            <a:spLocks noGrp="1"/>
          </p:cNvSpPr>
          <p:nvPr>
            <p:ph idx="1"/>
          </p:nvPr>
        </p:nvSpPr>
        <p:spPr>
          <a:xfrm>
            <a:off x="990600" y="1524000"/>
            <a:ext cx="8001000" cy="4922520"/>
          </a:xfrm>
        </p:spPr>
        <p:txBody>
          <a:bodyPr>
            <a:normAutofit fontScale="85000" lnSpcReduction="10000"/>
          </a:bodyPr>
          <a:lstStyle/>
          <a:p>
            <a:pPr marL="514350" indent="-514350">
              <a:lnSpc>
                <a:spcPct val="150000"/>
              </a:lnSpc>
              <a:buFont typeface="+mj-lt"/>
              <a:buAutoNum type="arabicPeriod"/>
            </a:pPr>
            <a:r>
              <a:rPr lang="en-US" dirty="0" smtClean="0">
                <a:solidFill>
                  <a:schemeClr val="accent1">
                    <a:lumMod val="75000"/>
                  </a:schemeClr>
                </a:solidFill>
              </a:rPr>
              <a:t>Is the thesis a single, complete declarative sentence (not a question)?</a:t>
            </a:r>
          </a:p>
          <a:p>
            <a:pPr marL="514350" indent="-514350">
              <a:lnSpc>
                <a:spcPct val="150000"/>
              </a:lnSpc>
              <a:buFont typeface="+mj-lt"/>
              <a:buAutoNum type="arabicPeriod"/>
            </a:pPr>
            <a:r>
              <a:rPr lang="en-US" dirty="0" smtClean="0">
                <a:solidFill>
                  <a:schemeClr val="accent1">
                    <a:lumMod val="75000"/>
                  </a:schemeClr>
                </a:solidFill>
              </a:rPr>
              <a:t>Does the thesis state the writer’s </a:t>
            </a:r>
            <a:r>
              <a:rPr lang="en-US" b="1" dirty="0" smtClean="0">
                <a:solidFill>
                  <a:schemeClr val="accent1">
                    <a:lumMod val="75000"/>
                  </a:schemeClr>
                </a:solidFill>
              </a:rPr>
              <a:t>topic</a:t>
            </a:r>
            <a:r>
              <a:rPr lang="en-US" dirty="0" smtClean="0">
                <a:solidFill>
                  <a:schemeClr val="accent1">
                    <a:lumMod val="75000"/>
                  </a:schemeClr>
                </a:solidFill>
              </a:rPr>
              <a:t>?</a:t>
            </a:r>
          </a:p>
          <a:p>
            <a:pPr marL="514350" indent="-514350">
              <a:lnSpc>
                <a:spcPct val="150000"/>
              </a:lnSpc>
              <a:buFont typeface="+mj-lt"/>
              <a:buAutoNum type="arabicPeriod"/>
            </a:pPr>
            <a:r>
              <a:rPr lang="en-US" dirty="0" smtClean="0">
                <a:solidFill>
                  <a:schemeClr val="accent1">
                    <a:lumMod val="75000"/>
                  </a:schemeClr>
                </a:solidFill>
              </a:rPr>
              <a:t>Does it state the writer’s </a:t>
            </a:r>
            <a:r>
              <a:rPr lang="en-US" b="1" dirty="0" smtClean="0">
                <a:solidFill>
                  <a:schemeClr val="accent1">
                    <a:lumMod val="75000"/>
                  </a:schemeClr>
                </a:solidFill>
              </a:rPr>
              <a:t>position</a:t>
            </a:r>
            <a:r>
              <a:rPr lang="en-US" dirty="0" smtClean="0">
                <a:solidFill>
                  <a:schemeClr val="accent1">
                    <a:lumMod val="75000"/>
                  </a:schemeClr>
                </a:solidFill>
              </a:rPr>
              <a:t>?</a:t>
            </a:r>
          </a:p>
          <a:p>
            <a:pPr marL="514350" indent="-514350">
              <a:lnSpc>
                <a:spcPct val="150000"/>
              </a:lnSpc>
              <a:buFont typeface="+mj-lt"/>
              <a:buAutoNum type="arabicPeriod"/>
            </a:pPr>
            <a:r>
              <a:rPr lang="en-US" dirty="0" smtClean="0">
                <a:solidFill>
                  <a:schemeClr val="accent1">
                    <a:lumMod val="75000"/>
                  </a:schemeClr>
                </a:solidFill>
              </a:rPr>
              <a:t>Does the thesis state the </a:t>
            </a:r>
            <a:r>
              <a:rPr lang="en-US" b="1" dirty="0" smtClean="0">
                <a:solidFill>
                  <a:schemeClr val="accent1">
                    <a:lumMod val="75000"/>
                  </a:schemeClr>
                </a:solidFill>
              </a:rPr>
              <a:t>reason </a:t>
            </a:r>
            <a:r>
              <a:rPr lang="en-US" dirty="0" smtClean="0">
                <a:solidFill>
                  <a:schemeClr val="accent1">
                    <a:lumMod val="75000"/>
                  </a:schemeClr>
                </a:solidFill>
              </a:rPr>
              <a:t>for this position?</a:t>
            </a:r>
          </a:p>
          <a:p>
            <a:pPr marL="514350" indent="-514350">
              <a:lnSpc>
                <a:spcPct val="150000"/>
              </a:lnSpc>
              <a:buFont typeface="+mj-lt"/>
              <a:buAutoNum type="arabicPeriod"/>
            </a:pPr>
            <a:r>
              <a:rPr lang="en-US" dirty="0" smtClean="0">
                <a:solidFill>
                  <a:schemeClr val="accent1">
                    <a:lumMod val="75000"/>
                  </a:schemeClr>
                </a:solidFill>
              </a:rPr>
              <a:t>Does the thesis establish a basis for the sections of your paper?</a:t>
            </a:r>
          </a:p>
          <a:p>
            <a:pPr>
              <a:buNone/>
            </a:pPr>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2362200"/>
            <a:ext cx="7406640" cy="2874336"/>
          </a:xfrm>
        </p:spPr>
        <p:txBody>
          <a:bodyPr>
            <a:normAutofit fontScale="92500" lnSpcReduction="10000"/>
          </a:bodyPr>
          <a:lstStyle/>
          <a:p>
            <a:r>
              <a:rPr lang="en-US" dirty="0" smtClean="0"/>
              <a:t>A wealth of helpful information</a:t>
            </a:r>
          </a:p>
          <a:p>
            <a:endParaRPr lang="en-US" dirty="0" smtClean="0"/>
          </a:p>
          <a:p>
            <a:endParaRPr lang="en-US" dirty="0" smtClean="0"/>
          </a:p>
          <a:p>
            <a:r>
              <a:rPr lang="en-US" sz="1800" dirty="0" smtClean="0">
                <a:solidFill>
                  <a:schemeClr val="tx1"/>
                </a:solidFill>
              </a:rPr>
              <a:t>Writing tips gathered from </a:t>
            </a:r>
          </a:p>
          <a:p>
            <a:r>
              <a:rPr lang="en-US" sz="1800" dirty="0" smtClean="0">
                <a:solidFill>
                  <a:schemeClr val="tx1"/>
                </a:solidFill>
              </a:rPr>
              <a:t>Purdue University’s</a:t>
            </a:r>
          </a:p>
          <a:p>
            <a:r>
              <a:rPr lang="en-US" sz="1800" dirty="0" smtClean="0">
                <a:solidFill>
                  <a:schemeClr val="tx1"/>
                </a:solidFill>
              </a:rPr>
              <a:t>Online Writing Lab</a:t>
            </a:r>
          </a:p>
          <a:p>
            <a:endParaRPr lang="en-US" sz="1800" dirty="0" smtClean="0">
              <a:solidFill>
                <a:schemeClr val="tx1"/>
              </a:solidFill>
            </a:endParaRPr>
          </a:p>
          <a:p>
            <a:r>
              <a:rPr lang="en-US" sz="1800" dirty="0" smtClean="0">
                <a:solidFill>
                  <a:schemeClr val="tx1"/>
                </a:solidFill>
              </a:rPr>
              <a:t>http://owl.english.purdue.edu</a:t>
            </a:r>
            <a:endParaRPr lang="en-US" sz="1800" dirty="0">
              <a:solidFill>
                <a:schemeClr val="tx1"/>
              </a:solidFill>
            </a:endParaRPr>
          </a:p>
        </p:txBody>
      </p:sp>
      <p:sp>
        <p:nvSpPr>
          <p:cNvPr id="4" name="Title 1"/>
          <p:cNvSpPr txBox="1">
            <a:spLocks/>
          </p:cNvSpPr>
          <p:nvPr/>
        </p:nvSpPr>
        <p:spPr>
          <a:xfrm>
            <a:off x="1447800" y="609600"/>
            <a:ext cx="7406640" cy="1472184"/>
          </a:xfrm>
          <a:prstGeom prst="rect">
            <a:avLst/>
          </a:prstGeom>
        </p:spPr>
        <p:txBody>
          <a:bodyPr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Creating an Outline</a:t>
            </a:r>
            <a:endParaRPr kumimoji="0" lang="en-US" sz="4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thesis?</a:t>
            </a:r>
            <a:endParaRPr lang="en-US" dirty="0"/>
          </a:p>
        </p:txBody>
      </p:sp>
      <p:sp>
        <p:nvSpPr>
          <p:cNvPr id="3" name="Content Placeholder 2"/>
          <p:cNvSpPr>
            <a:spLocks noGrp="1"/>
          </p:cNvSpPr>
          <p:nvPr>
            <p:ph idx="1"/>
          </p:nvPr>
        </p:nvSpPr>
        <p:spPr>
          <a:xfrm>
            <a:off x="1143000" y="1600200"/>
            <a:ext cx="7772400" cy="4495800"/>
          </a:xfrm>
        </p:spPr>
        <p:txBody>
          <a:bodyPr>
            <a:normAutofit fontScale="62500" lnSpcReduction="20000"/>
          </a:bodyPr>
          <a:lstStyle/>
          <a:p>
            <a:r>
              <a:rPr lang="en-US" b="1" dirty="0" smtClean="0"/>
              <a:t>thesis</a:t>
            </a:r>
            <a:br>
              <a:rPr lang="en-US" b="1" dirty="0" smtClean="0"/>
            </a:br>
            <a:endParaRPr lang="en-US" b="1" dirty="0"/>
          </a:p>
          <a:p>
            <a:pPr marL="402336" lvl="1" indent="0">
              <a:buNone/>
            </a:pPr>
            <a:r>
              <a:rPr lang="en-US" dirty="0" smtClean="0"/>
              <a:t>[</a:t>
            </a:r>
            <a:r>
              <a:rPr lang="en-US" b="1" dirty="0"/>
              <a:t>thee</a:t>
            </a:r>
            <a:r>
              <a:rPr lang="en-US" dirty="0"/>
              <a:t>-sis] </a:t>
            </a:r>
            <a:r>
              <a:rPr lang="en-US" b="1" i="1" dirty="0" smtClean="0"/>
              <a:t>noun</a:t>
            </a:r>
            <a:r>
              <a:rPr lang="en-US" b="1" i="1" dirty="0"/>
              <a:t>, plural </a:t>
            </a:r>
            <a:r>
              <a:rPr lang="en-US" b="1" dirty="0" smtClean="0"/>
              <a:t>the· </a:t>
            </a:r>
            <a:r>
              <a:rPr lang="en-US" b="1" dirty="0" err="1" smtClean="0"/>
              <a:t>ses</a:t>
            </a:r>
            <a:r>
              <a:rPr lang="en-US" b="1" dirty="0"/>
              <a:t> </a:t>
            </a:r>
            <a:r>
              <a:rPr lang="en-US" dirty="0"/>
              <a:t> [</a:t>
            </a:r>
            <a:r>
              <a:rPr lang="en-US" b="1" dirty="0"/>
              <a:t>thee</a:t>
            </a:r>
            <a:r>
              <a:rPr lang="en-US" dirty="0"/>
              <a:t>-</a:t>
            </a:r>
            <a:r>
              <a:rPr lang="en-US" dirty="0" err="1"/>
              <a:t>seez</a:t>
            </a:r>
            <a:r>
              <a:rPr lang="en-US" dirty="0"/>
              <a:t>] </a:t>
            </a:r>
            <a:endParaRPr lang="en-US" b="1" dirty="0"/>
          </a:p>
          <a:p>
            <a:pPr marL="916686" lvl="1" indent="-514350">
              <a:lnSpc>
                <a:spcPct val="170000"/>
              </a:lnSpc>
              <a:buFont typeface="+mj-lt"/>
              <a:buAutoNum type="arabicPeriod"/>
            </a:pPr>
            <a:r>
              <a:rPr lang="en-US" dirty="0" smtClean="0"/>
              <a:t>a</a:t>
            </a:r>
            <a:r>
              <a:rPr lang="en-US" dirty="0"/>
              <a:t> proposition stated or put forward for consideration, especially </a:t>
            </a:r>
            <a:r>
              <a:rPr lang="en-US" dirty="0" smtClean="0"/>
              <a:t>one to</a:t>
            </a:r>
            <a:r>
              <a:rPr lang="en-US" dirty="0"/>
              <a:t> be discussed and proved or </a:t>
            </a:r>
            <a:r>
              <a:rPr lang="en-US" dirty="0" smtClean="0"/>
              <a:t>to be</a:t>
            </a:r>
            <a:r>
              <a:rPr lang="en-US" dirty="0"/>
              <a:t> maintained against objections: </a:t>
            </a:r>
            <a:r>
              <a:rPr lang="en-US" dirty="0" smtClean="0"/>
              <a:t/>
            </a:r>
            <a:br>
              <a:rPr lang="en-US" dirty="0" smtClean="0"/>
            </a:br>
            <a:r>
              <a:rPr lang="en-US" i="1" dirty="0" smtClean="0"/>
              <a:t>He</a:t>
            </a:r>
            <a:r>
              <a:rPr lang="en-US" i="1" dirty="0"/>
              <a:t> vigorously defended his thesis on the causes of war.</a:t>
            </a:r>
            <a:endParaRPr lang="en-US" dirty="0"/>
          </a:p>
          <a:p>
            <a:pPr marL="916686" lvl="1" indent="-514350">
              <a:lnSpc>
                <a:spcPct val="170000"/>
              </a:lnSpc>
              <a:buFont typeface="+mj-lt"/>
              <a:buAutoNum type="arabicPeriod"/>
            </a:pPr>
            <a:r>
              <a:rPr lang="en-US" dirty="0" smtClean="0"/>
              <a:t>a</a:t>
            </a:r>
            <a:r>
              <a:rPr lang="en-US" dirty="0"/>
              <a:t> subject for a composition or essay.</a:t>
            </a:r>
          </a:p>
          <a:p>
            <a:pPr marL="916686" lvl="1" indent="-514350">
              <a:lnSpc>
                <a:spcPct val="170000"/>
              </a:lnSpc>
              <a:buFont typeface="+mj-lt"/>
              <a:buAutoNum type="arabicPeriod"/>
            </a:pPr>
            <a:r>
              <a:rPr lang="en-US" dirty="0" smtClean="0"/>
              <a:t>a</a:t>
            </a:r>
            <a:r>
              <a:rPr lang="en-US" dirty="0"/>
              <a:t> dissertation on a particular subject in which one has done original </a:t>
            </a:r>
            <a:endParaRPr lang="en-US" dirty="0" smtClean="0"/>
          </a:p>
          <a:p>
            <a:pPr marL="402336" lvl="1" indent="0">
              <a:lnSpc>
                <a:spcPct val="170000"/>
              </a:lnSpc>
              <a:buNone/>
            </a:pPr>
            <a:r>
              <a:rPr lang="en-US" dirty="0"/>
              <a:t>	</a:t>
            </a:r>
            <a:r>
              <a:rPr lang="en-US" dirty="0" smtClean="0"/>
              <a:t>research.</a:t>
            </a:r>
            <a:endParaRPr lang="en-US" dirty="0"/>
          </a:p>
        </p:txBody>
      </p:sp>
    </p:spTree>
    <p:extLst>
      <p:ext uri="{BB962C8B-B14F-4D97-AF65-F5344CB8AC3E}">
        <p14:creationId xmlns:p14="http://schemas.microsoft.com/office/powerpoint/2010/main" val="17719190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create an outline?</a:t>
            </a:r>
            <a:endParaRPr lang="en-US" dirty="0"/>
          </a:p>
        </p:txBody>
      </p:sp>
      <p:sp>
        <p:nvSpPr>
          <p:cNvPr id="3" name="Content Placeholder 2"/>
          <p:cNvSpPr>
            <a:spLocks noGrp="1"/>
          </p:cNvSpPr>
          <p:nvPr>
            <p:ph idx="1"/>
          </p:nvPr>
        </p:nvSpPr>
        <p:spPr/>
        <p:txBody>
          <a:bodyPr>
            <a:normAutofit/>
          </a:bodyPr>
          <a:lstStyle/>
          <a:p>
            <a:r>
              <a:rPr lang="en-US" sz="2000" dirty="0" smtClean="0"/>
              <a:t>For research papers, an outline may help you keep track of large amounts of information.</a:t>
            </a:r>
          </a:p>
          <a:p>
            <a:pPr>
              <a:buNone/>
            </a:pPr>
            <a:endParaRPr lang="en-US" sz="2000" dirty="0" smtClean="0"/>
          </a:p>
          <a:p>
            <a:r>
              <a:rPr lang="en-US" sz="2000" dirty="0" smtClean="0"/>
              <a:t>Creating an outline before writing your paper will make organizing your thoughts a lot easier.</a:t>
            </a:r>
          </a:p>
          <a:p>
            <a:pPr>
              <a:buNone/>
            </a:pPr>
            <a:endParaRPr lang="en-US" sz="2000" dirty="0" smtClean="0"/>
          </a:p>
          <a:p>
            <a:pPr>
              <a:buNone/>
            </a:pPr>
            <a:r>
              <a:rPr lang="en-US" sz="2000" b="1" dirty="0" smtClean="0"/>
              <a:t>An outline:</a:t>
            </a:r>
          </a:p>
          <a:p>
            <a:pPr marL="82296" indent="0">
              <a:buNone/>
            </a:pPr>
            <a:r>
              <a:rPr lang="en-US" sz="2000" dirty="0" smtClean="0">
                <a:solidFill>
                  <a:schemeClr val="bg1"/>
                </a:solidFill>
              </a:rPr>
              <a:t>Constructs an ordered overview of your writing</a:t>
            </a:r>
          </a:p>
          <a:p>
            <a:pPr>
              <a:buNone/>
            </a:pPr>
            <a:endParaRPr lang="en-US" sz="2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create an outline?</a:t>
            </a:r>
            <a:endParaRPr lang="en-US" dirty="0"/>
          </a:p>
        </p:txBody>
      </p:sp>
      <p:sp>
        <p:nvSpPr>
          <p:cNvPr id="3" name="Content Placeholder 2"/>
          <p:cNvSpPr>
            <a:spLocks noGrp="1"/>
          </p:cNvSpPr>
          <p:nvPr>
            <p:ph idx="1"/>
          </p:nvPr>
        </p:nvSpPr>
        <p:spPr>
          <a:xfrm>
            <a:off x="1435608" y="1447800"/>
            <a:ext cx="7498080" cy="5105400"/>
          </a:xfrm>
        </p:spPr>
        <p:txBody>
          <a:bodyPr>
            <a:normAutofit fontScale="62500" lnSpcReduction="20000"/>
          </a:bodyPr>
          <a:lstStyle/>
          <a:p>
            <a:r>
              <a:rPr lang="en-US" dirty="0" smtClean="0"/>
              <a:t>For research papers, an outline may help you keep track of large amounts of information.</a:t>
            </a:r>
          </a:p>
          <a:p>
            <a:pPr>
              <a:buNone/>
            </a:pPr>
            <a:endParaRPr lang="en-US" dirty="0" smtClean="0"/>
          </a:p>
          <a:p>
            <a:r>
              <a:rPr lang="en-US" dirty="0" smtClean="0"/>
              <a:t>Creating an outline before writing your paper will make organizing your thoughts a lot easier.</a:t>
            </a:r>
          </a:p>
          <a:p>
            <a:pPr>
              <a:buNone/>
            </a:pPr>
            <a:endParaRPr lang="en-US" dirty="0" smtClean="0"/>
          </a:p>
          <a:p>
            <a:pPr>
              <a:buNone/>
            </a:pPr>
            <a:r>
              <a:rPr lang="en-US" b="1" dirty="0" smtClean="0"/>
              <a:t>An outline:</a:t>
            </a:r>
          </a:p>
          <a:p>
            <a:pPr>
              <a:lnSpc>
                <a:spcPct val="170000"/>
              </a:lnSpc>
            </a:pPr>
            <a:r>
              <a:rPr lang="en-US" dirty="0" smtClean="0"/>
              <a:t>Aids in the process of writing</a:t>
            </a:r>
          </a:p>
          <a:p>
            <a:pPr>
              <a:lnSpc>
                <a:spcPct val="170000"/>
              </a:lnSpc>
            </a:pPr>
            <a:r>
              <a:rPr lang="en-US" dirty="0" smtClean="0"/>
              <a:t>Helps you organize your ideas</a:t>
            </a:r>
          </a:p>
          <a:p>
            <a:pPr>
              <a:lnSpc>
                <a:spcPct val="170000"/>
              </a:lnSpc>
            </a:pPr>
            <a:r>
              <a:rPr lang="en-US" dirty="0" smtClean="0"/>
              <a:t>Presents your material in a logical form</a:t>
            </a:r>
          </a:p>
          <a:p>
            <a:pPr>
              <a:lnSpc>
                <a:spcPct val="170000"/>
              </a:lnSpc>
            </a:pPr>
            <a:r>
              <a:rPr lang="en-US" dirty="0" smtClean="0"/>
              <a:t>Shows the relationships among ideas in your writing</a:t>
            </a:r>
          </a:p>
          <a:p>
            <a:pPr>
              <a:lnSpc>
                <a:spcPct val="170000"/>
              </a:lnSpc>
            </a:pPr>
            <a:r>
              <a:rPr lang="en-US" dirty="0" smtClean="0"/>
              <a:t>Constructs an ordered overview of your writing</a:t>
            </a:r>
          </a:p>
          <a:p>
            <a:pPr>
              <a:buNone/>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create an outline?</a:t>
            </a:r>
            <a:endParaRPr lang="en-US" dirty="0"/>
          </a:p>
        </p:txBody>
      </p:sp>
      <p:sp>
        <p:nvSpPr>
          <p:cNvPr id="3" name="Content Placeholder 2"/>
          <p:cNvSpPr>
            <a:spLocks noGrp="1"/>
          </p:cNvSpPr>
          <p:nvPr>
            <p:ph idx="1"/>
          </p:nvPr>
        </p:nvSpPr>
        <p:spPr>
          <a:xfrm>
            <a:off x="990600" y="2057400"/>
            <a:ext cx="7848600" cy="3733800"/>
          </a:xfrm>
        </p:spPr>
        <p:txBody>
          <a:bodyPr>
            <a:normAutofit fontScale="92500" lnSpcReduction="10000"/>
          </a:bodyPr>
          <a:lstStyle/>
          <a:p>
            <a:pPr>
              <a:lnSpc>
                <a:spcPct val="200000"/>
              </a:lnSpc>
            </a:pPr>
            <a:r>
              <a:rPr lang="en-US" dirty="0" smtClean="0"/>
              <a:t>Develop a thesis for your paper</a:t>
            </a:r>
          </a:p>
          <a:p>
            <a:pPr>
              <a:lnSpc>
                <a:spcPct val="200000"/>
              </a:lnSpc>
            </a:pPr>
            <a:r>
              <a:rPr lang="en-US" dirty="0" smtClean="0"/>
              <a:t>Do research - gather quotes and data from your sources</a:t>
            </a:r>
          </a:p>
          <a:p>
            <a:pPr>
              <a:lnSpc>
                <a:spcPct val="200000"/>
              </a:lnSpc>
            </a:pPr>
            <a:r>
              <a:rPr lang="en-US" dirty="0" smtClean="0"/>
              <a:t>Decide on the content of your paper sections</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Then:</a:t>
            </a:r>
            <a:endParaRPr lang="en-US" dirty="0"/>
          </a:p>
        </p:txBody>
      </p:sp>
      <p:sp>
        <p:nvSpPr>
          <p:cNvPr id="3" name="Content Placeholder 2"/>
          <p:cNvSpPr>
            <a:spLocks noGrp="1"/>
          </p:cNvSpPr>
          <p:nvPr>
            <p:ph idx="1"/>
          </p:nvPr>
        </p:nvSpPr>
        <p:spPr/>
        <p:txBody>
          <a:bodyPr>
            <a:normAutofit fontScale="77500" lnSpcReduction="20000"/>
          </a:bodyPr>
          <a:lstStyle/>
          <a:p>
            <a:pPr>
              <a:lnSpc>
                <a:spcPct val="200000"/>
              </a:lnSpc>
            </a:pPr>
            <a:r>
              <a:rPr lang="en-US" b="1" dirty="0" smtClean="0"/>
              <a:t>Brainstorm</a:t>
            </a:r>
            <a:r>
              <a:rPr lang="en-US" dirty="0" smtClean="0"/>
              <a:t>:</a:t>
            </a:r>
          </a:p>
          <a:p>
            <a:pPr>
              <a:lnSpc>
                <a:spcPct val="200000"/>
              </a:lnSpc>
              <a:buNone/>
            </a:pPr>
            <a:endParaRPr lang="en-US" dirty="0" smtClean="0"/>
          </a:p>
          <a:p>
            <a:pPr>
              <a:lnSpc>
                <a:spcPct val="200000"/>
              </a:lnSpc>
            </a:pPr>
            <a:r>
              <a:rPr lang="en-US" b="1" dirty="0" smtClean="0"/>
              <a:t>Organize</a:t>
            </a:r>
            <a:r>
              <a:rPr lang="en-US" dirty="0" smtClean="0"/>
              <a:t>:</a:t>
            </a:r>
          </a:p>
          <a:p>
            <a:pPr>
              <a:lnSpc>
                <a:spcPct val="200000"/>
              </a:lnSpc>
            </a:pPr>
            <a:r>
              <a:rPr lang="en-US" b="1" dirty="0" smtClean="0"/>
              <a:t>Order</a:t>
            </a:r>
            <a:r>
              <a:rPr lang="en-US" dirty="0" smtClean="0"/>
              <a:t>:</a:t>
            </a:r>
          </a:p>
          <a:p>
            <a:pPr>
              <a:lnSpc>
                <a:spcPct val="200000"/>
              </a:lnSpc>
              <a:buNone/>
            </a:pPr>
            <a:endParaRPr lang="en-US" dirty="0" smtClean="0"/>
          </a:p>
          <a:p>
            <a:pPr>
              <a:lnSpc>
                <a:spcPct val="200000"/>
              </a:lnSpc>
            </a:pPr>
            <a:r>
              <a:rPr lang="en-US" b="1" dirty="0" smtClean="0"/>
              <a:t>Label</a:t>
            </a:r>
            <a:r>
              <a:rPr lang="en-US" dirty="0" smtClean="0"/>
              <a:t>:</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Then:</a:t>
            </a:r>
            <a:endParaRPr lang="en-US" dirty="0"/>
          </a:p>
        </p:txBody>
      </p:sp>
      <p:sp>
        <p:nvSpPr>
          <p:cNvPr id="3" name="Content Placeholder 2"/>
          <p:cNvSpPr>
            <a:spLocks noGrp="1"/>
          </p:cNvSpPr>
          <p:nvPr>
            <p:ph idx="1"/>
          </p:nvPr>
        </p:nvSpPr>
        <p:spPr/>
        <p:txBody>
          <a:bodyPr>
            <a:normAutofit fontScale="77500" lnSpcReduction="20000"/>
          </a:bodyPr>
          <a:lstStyle/>
          <a:p>
            <a:pPr>
              <a:lnSpc>
                <a:spcPct val="200000"/>
              </a:lnSpc>
            </a:pPr>
            <a:r>
              <a:rPr lang="en-US" b="1" dirty="0" smtClean="0"/>
              <a:t>Brainstorm</a:t>
            </a:r>
            <a:r>
              <a:rPr lang="en-US" dirty="0" smtClean="0"/>
              <a:t>: List all the ideas that you want to include in your paper.</a:t>
            </a:r>
          </a:p>
          <a:p>
            <a:pPr>
              <a:lnSpc>
                <a:spcPct val="200000"/>
              </a:lnSpc>
            </a:pPr>
            <a:r>
              <a:rPr lang="en-US" b="1" dirty="0" smtClean="0"/>
              <a:t>Organize</a:t>
            </a:r>
            <a:r>
              <a:rPr lang="en-US" dirty="0" smtClean="0"/>
              <a:t>:</a:t>
            </a:r>
          </a:p>
          <a:p>
            <a:pPr>
              <a:lnSpc>
                <a:spcPct val="200000"/>
              </a:lnSpc>
            </a:pPr>
            <a:r>
              <a:rPr lang="en-US" b="1" dirty="0" smtClean="0"/>
              <a:t>Order</a:t>
            </a:r>
            <a:r>
              <a:rPr lang="en-US" dirty="0" smtClean="0"/>
              <a:t>:</a:t>
            </a:r>
          </a:p>
          <a:p>
            <a:pPr>
              <a:lnSpc>
                <a:spcPct val="200000"/>
              </a:lnSpc>
              <a:buNone/>
            </a:pPr>
            <a:endParaRPr lang="en-US" dirty="0" smtClean="0"/>
          </a:p>
          <a:p>
            <a:pPr>
              <a:lnSpc>
                <a:spcPct val="200000"/>
              </a:lnSpc>
            </a:pPr>
            <a:r>
              <a:rPr lang="en-US" b="1" dirty="0" smtClean="0"/>
              <a:t>Label</a:t>
            </a:r>
            <a:r>
              <a:rPr lang="en-US" dirty="0" smtClean="0"/>
              <a:t>:</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Then:</a:t>
            </a:r>
            <a:endParaRPr lang="en-US" dirty="0"/>
          </a:p>
        </p:txBody>
      </p:sp>
      <p:sp>
        <p:nvSpPr>
          <p:cNvPr id="3" name="Content Placeholder 2"/>
          <p:cNvSpPr>
            <a:spLocks noGrp="1"/>
          </p:cNvSpPr>
          <p:nvPr>
            <p:ph idx="1"/>
          </p:nvPr>
        </p:nvSpPr>
        <p:spPr>
          <a:xfrm>
            <a:off x="1435608" y="1295400"/>
            <a:ext cx="7498080" cy="4953000"/>
          </a:xfrm>
        </p:spPr>
        <p:txBody>
          <a:bodyPr>
            <a:normAutofit fontScale="85000" lnSpcReduction="20000"/>
          </a:bodyPr>
          <a:lstStyle/>
          <a:p>
            <a:pPr>
              <a:lnSpc>
                <a:spcPct val="200000"/>
              </a:lnSpc>
            </a:pPr>
            <a:r>
              <a:rPr lang="en-US" b="1" dirty="0" smtClean="0"/>
              <a:t>Brainstorm</a:t>
            </a:r>
            <a:r>
              <a:rPr lang="en-US" dirty="0" smtClean="0"/>
              <a:t>: List all the ideas that you want to include in your paper.</a:t>
            </a:r>
          </a:p>
          <a:p>
            <a:pPr>
              <a:lnSpc>
                <a:spcPct val="200000"/>
              </a:lnSpc>
            </a:pPr>
            <a:r>
              <a:rPr lang="en-US" b="1" dirty="0" smtClean="0"/>
              <a:t>Organize</a:t>
            </a:r>
            <a:r>
              <a:rPr lang="en-US" dirty="0" smtClean="0"/>
              <a:t>: Group related ideas together.</a:t>
            </a:r>
          </a:p>
          <a:p>
            <a:pPr>
              <a:lnSpc>
                <a:spcPct val="200000"/>
              </a:lnSpc>
            </a:pPr>
            <a:r>
              <a:rPr lang="en-US" b="1" dirty="0" smtClean="0"/>
              <a:t>Order</a:t>
            </a:r>
            <a:r>
              <a:rPr lang="en-US" dirty="0" smtClean="0"/>
              <a:t>:</a:t>
            </a:r>
          </a:p>
          <a:p>
            <a:pPr>
              <a:lnSpc>
                <a:spcPct val="200000"/>
              </a:lnSpc>
              <a:buNone/>
            </a:pPr>
            <a:endParaRPr lang="en-US" dirty="0" smtClean="0"/>
          </a:p>
          <a:p>
            <a:pPr>
              <a:lnSpc>
                <a:spcPct val="200000"/>
              </a:lnSpc>
            </a:pPr>
            <a:r>
              <a:rPr lang="en-US" b="1" dirty="0" smtClean="0"/>
              <a:t>Label</a:t>
            </a:r>
            <a:r>
              <a:rPr lang="en-US" dirty="0" smtClean="0"/>
              <a:t>:</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Then:</a:t>
            </a:r>
            <a:endParaRPr lang="en-US" dirty="0"/>
          </a:p>
        </p:txBody>
      </p:sp>
      <p:sp>
        <p:nvSpPr>
          <p:cNvPr id="3" name="Content Placeholder 2"/>
          <p:cNvSpPr>
            <a:spLocks noGrp="1"/>
          </p:cNvSpPr>
          <p:nvPr>
            <p:ph idx="1"/>
          </p:nvPr>
        </p:nvSpPr>
        <p:spPr/>
        <p:txBody>
          <a:bodyPr>
            <a:normAutofit fontScale="85000" lnSpcReduction="20000"/>
          </a:bodyPr>
          <a:lstStyle/>
          <a:p>
            <a:pPr>
              <a:lnSpc>
                <a:spcPct val="200000"/>
              </a:lnSpc>
            </a:pPr>
            <a:r>
              <a:rPr lang="en-US" b="1" dirty="0" smtClean="0"/>
              <a:t>Brainstorm</a:t>
            </a:r>
            <a:r>
              <a:rPr lang="en-US" dirty="0" smtClean="0"/>
              <a:t>: List all the ideas that you want to include in your paper.</a:t>
            </a:r>
          </a:p>
          <a:p>
            <a:pPr>
              <a:lnSpc>
                <a:spcPct val="200000"/>
              </a:lnSpc>
            </a:pPr>
            <a:r>
              <a:rPr lang="en-US" b="1" dirty="0" smtClean="0"/>
              <a:t>Organize</a:t>
            </a:r>
            <a:r>
              <a:rPr lang="en-US" dirty="0" smtClean="0"/>
              <a:t>: Group related ideas together.</a:t>
            </a:r>
          </a:p>
          <a:p>
            <a:pPr>
              <a:lnSpc>
                <a:spcPct val="200000"/>
              </a:lnSpc>
            </a:pPr>
            <a:r>
              <a:rPr lang="en-US" b="1" dirty="0" smtClean="0"/>
              <a:t>Order</a:t>
            </a:r>
            <a:r>
              <a:rPr lang="en-US" dirty="0" smtClean="0"/>
              <a:t>: Arrange material in paragraphs from general to specific or from abstract to concrete.</a:t>
            </a:r>
          </a:p>
          <a:p>
            <a:pPr>
              <a:lnSpc>
                <a:spcPct val="200000"/>
              </a:lnSpc>
            </a:pPr>
            <a:r>
              <a:rPr lang="en-US" b="1" dirty="0" smtClean="0"/>
              <a:t>Label</a:t>
            </a:r>
            <a:r>
              <a:rPr lang="en-US" dirty="0" smtClean="0"/>
              <a:t>:</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Then:</a:t>
            </a:r>
            <a:endParaRPr lang="en-US" dirty="0"/>
          </a:p>
        </p:txBody>
      </p:sp>
      <p:sp>
        <p:nvSpPr>
          <p:cNvPr id="3" name="Content Placeholder 2"/>
          <p:cNvSpPr>
            <a:spLocks noGrp="1"/>
          </p:cNvSpPr>
          <p:nvPr>
            <p:ph idx="1"/>
          </p:nvPr>
        </p:nvSpPr>
        <p:spPr/>
        <p:txBody>
          <a:bodyPr>
            <a:normAutofit fontScale="85000" lnSpcReduction="20000"/>
          </a:bodyPr>
          <a:lstStyle/>
          <a:p>
            <a:pPr>
              <a:lnSpc>
                <a:spcPct val="200000"/>
              </a:lnSpc>
            </a:pPr>
            <a:r>
              <a:rPr lang="en-US" b="1" dirty="0" smtClean="0"/>
              <a:t>Brainstorm</a:t>
            </a:r>
            <a:r>
              <a:rPr lang="en-US" dirty="0" smtClean="0"/>
              <a:t>: List all the ideas that you want to include in your paper.</a:t>
            </a:r>
          </a:p>
          <a:p>
            <a:pPr>
              <a:lnSpc>
                <a:spcPct val="200000"/>
              </a:lnSpc>
            </a:pPr>
            <a:r>
              <a:rPr lang="en-US" b="1" dirty="0" smtClean="0"/>
              <a:t>Organize</a:t>
            </a:r>
            <a:r>
              <a:rPr lang="en-US" dirty="0" smtClean="0"/>
              <a:t>: Group related ideas together.</a:t>
            </a:r>
          </a:p>
          <a:p>
            <a:pPr>
              <a:lnSpc>
                <a:spcPct val="200000"/>
              </a:lnSpc>
            </a:pPr>
            <a:r>
              <a:rPr lang="en-US" b="1" dirty="0" smtClean="0"/>
              <a:t>Order</a:t>
            </a:r>
            <a:r>
              <a:rPr lang="en-US" dirty="0" smtClean="0"/>
              <a:t>: Arrange material in paragraphs from general to specific or from abstract to concrete.</a:t>
            </a:r>
          </a:p>
          <a:p>
            <a:pPr>
              <a:lnSpc>
                <a:spcPct val="200000"/>
              </a:lnSpc>
            </a:pPr>
            <a:r>
              <a:rPr lang="en-US" b="1" dirty="0" smtClean="0"/>
              <a:t>Label</a:t>
            </a:r>
            <a:r>
              <a:rPr lang="en-US" dirty="0" smtClean="0"/>
              <a:t>: Create headings for sections</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Topics</a:t>
            </a:r>
            <a:endParaRPr lang="en-US" dirty="0"/>
          </a:p>
        </p:txBody>
      </p:sp>
      <p:sp>
        <p:nvSpPr>
          <p:cNvPr id="3" name="Content Placeholder 2"/>
          <p:cNvSpPr>
            <a:spLocks noGrp="1"/>
          </p:cNvSpPr>
          <p:nvPr>
            <p:ph idx="1"/>
          </p:nvPr>
        </p:nvSpPr>
        <p:spPr>
          <a:xfrm>
            <a:off x="990600" y="1905000"/>
            <a:ext cx="6934200" cy="4114800"/>
          </a:xfrm>
        </p:spPr>
        <p:txBody>
          <a:bodyPr>
            <a:normAutofit fontScale="92500" lnSpcReduction="20000"/>
          </a:bodyPr>
          <a:lstStyle/>
          <a:p>
            <a:pPr>
              <a:lnSpc>
                <a:spcPct val="150000"/>
              </a:lnSpc>
            </a:pPr>
            <a:r>
              <a:rPr lang="en-US" dirty="0" smtClean="0"/>
              <a:t>Education required</a:t>
            </a:r>
          </a:p>
          <a:p>
            <a:pPr>
              <a:lnSpc>
                <a:spcPct val="150000"/>
              </a:lnSpc>
            </a:pPr>
            <a:r>
              <a:rPr lang="en-US" dirty="0" smtClean="0"/>
              <a:t>Responsibilities/ Skills required</a:t>
            </a:r>
          </a:p>
          <a:p>
            <a:pPr>
              <a:lnSpc>
                <a:spcPct val="150000"/>
              </a:lnSpc>
            </a:pPr>
            <a:r>
              <a:rPr lang="en-US" dirty="0" smtClean="0"/>
              <a:t>Working conditions</a:t>
            </a:r>
          </a:p>
          <a:p>
            <a:pPr>
              <a:lnSpc>
                <a:spcPct val="150000"/>
              </a:lnSpc>
            </a:pPr>
            <a:r>
              <a:rPr lang="en-US" dirty="0" smtClean="0"/>
              <a:t>Salary</a:t>
            </a:r>
          </a:p>
          <a:p>
            <a:pPr>
              <a:lnSpc>
                <a:spcPct val="150000"/>
              </a:lnSpc>
            </a:pPr>
            <a:r>
              <a:rPr lang="en-US" dirty="0" smtClean="0"/>
              <a:t>Benefits</a:t>
            </a:r>
          </a:p>
          <a:p>
            <a:pPr>
              <a:lnSpc>
                <a:spcPct val="150000"/>
              </a:lnSpc>
            </a:pPr>
            <a:r>
              <a:rPr lang="en-US" dirty="0" smtClean="0"/>
              <a:t>Job outlook/ Availability</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228600" y="228600"/>
            <a:ext cx="8915400" cy="6248400"/>
          </a:xfrm>
          <a:prstGeom prst="rect">
            <a:avLst/>
          </a:prstGeom>
          <a:noFill/>
        </p:spPr>
        <p:txBody>
          <a:bodyPr wrap="square" numCol="2" rtlCol="0">
            <a:spAutoFit/>
          </a:bodyPr>
          <a:lstStyle/>
          <a:p>
            <a:pPr lvl="0"/>
            <a:r>
              <a:rPr lang="en-US" sz="1200" b="1" dirty="0" smtClean="0"/>
              <a:t>I.  Introduction</a:t>
            </a:r>
            <a:endParaRPr lang="en-US" sz="1200" dirty="0"/>
          </a:p>
          <a:p>
            <a:pPr marL="685800" lvl="1" indent="-228600">
              <a:buFont typeface="+mj-lt"/>
              <a:buAutoNum type="alphaUcPeriod"/>
            </a:pPr>
            <a:r>
              <a:rPr lang="en-US" sz="1200" dirty="0"/>
              <a:t>Attention grabber</a:t>
            </a:r>
          </a:p>
          <a:p>
            <a:pPr marL="685800" lvl="1" indent="-228600">
              <a:buFont typeface="+mj-lt"/>
              <a:buAutoNum type="alphaUcPeriod"/>
            </a:pPr>
            <a:r>
              <a:rPr lang="en-US" sz="1200" dirty="0"/>
              <a:t>Personal info – why you chose this career</a:t>
            </a:r>
          </a:p>
          <a:p>
            <a:pPr marL="685800" lvl="1" indent="-228600">
              <a:buFont typeface="+mj-lt"/>
              <a:buAutoNum type="alphaUcPeriod"/>
            </a:pPr>
            <a:r>
              <a:rPr lang="en-US" sz="1200" dirty="0"/>
              <a:t>Background – a little history on this career</a:t>
            </a:r>
          </a:p>
          <a:p>
            <a:pPr lvl="1"/>
            <a:r>
              <a:rPr lang="en-US" sz="1200" dirty="0"/>
              <a:t>Thesis sentence</a:t>
            </a:r>
          </a:p>
          <a:p>
            <a:r>
              <a:rPr lang="en-US" sz="1200" dirty="0"/>
              <a:t> </a:t>
            </a:r>
          </a:p>
          <a:p>
            <a:pPr lvl="0"/>
            <a:r>
              <a:rPr lang="en-US" sz="1200" b="1" dirty="0" smtClean="0"/>
              <a:t>II.  Level </a:t>
            </a:r>
            <a:r>
              <a:rPr lang="en-US" sz="1200" b="1" dirty="0"/>
              <a:t>of Education </a:t>
            </a:r>
            <a:r>
              <a:rPr lang="en-US" sz="1200" dirty="0"/>
              <a:t>– Topic sentence</a:t>
            </a:r>
          </a:p>
          <a:p>
            <a:pPr marL="685800" lvl="1" indent="-228600">
              <a:buFont typeface="+mj-lt"/>
              <a:buAutoNum type="alphaUcPeriod"/>
            </a:pPr>
            <a:r>
              <a:rPr lang="en-US" sz="1200" dirty="0"/>
              <a:t>Lead-in to quotation</a:t>
            </a:r>
          </a:p>
          <a:p>
            <a:pPr marL="685800" lvl="1" indent="-228600">
              <a:buFont typeface="+mj-lt"/>
              <a:buAutoNum type="alphaUcPeriod"/>
            </a:pPr>
            <a:r>
              <a:rPr lang="en-US" sz="1200" dirty="0"/>
              <a:t>Direct quotation: </a:t>
            </a:r>
          </a:p>
          <a:p>
            <a:pPr marL="685800" lvl="1" indent="-228600">
              <a:buFont typeface="+mj-lt"/>
              <a:buAutoNum type="alphaUcPeriod"/>
            </a:pPr>
            <a:r>
              <a:rPr lang="en-US" sz="1200" dirty="0"/>
              <a:t>Explanation of quotation</a:t>
            </a:r>
          </a:p>
          <a:p>
            <a:pPr marL="685800" lvl="1" indent="-228600">
              <a:buFont typeface="+mj-lt"/>
              <a:buAutoNum type="alphaUcPeriod"/>
            </a:pPr>
            <a:r>
              <a:rPr lang="en-US" sz="1200" dirty="0"/>
              <a:t>Lead-in to quotation</a:t>
            </a:r>
          </a:p>
          <a:p>
            <a:pPr marL="685800" lvl="1" indent="-228600">
              <a:buFont typeface="+mj-lt"/>
              <a:buAutoNum type="alphaUcPeriod"/>
            </a:pPr>
            <a:r>
              <a:rPr lang="en-US" sz="1200" dirty="0"/>
              <a:t>Direct quotation:</a:t>
            </a:r>
          </a:p>
          <a:p>
            <a:pPr marL="685800" lvl="1" indent="-228600">
              <a:buFont typeface="+mj-lt"/>
              <a:buAutoNum type="alphaUcPeriod"/>
            </a:pPr>
            <a:r>
              <a:rPr lang="en-US" sz="1200" dirty="0"/>
              <a:t>Explanation of quotation</a:t>
            </a:r>
          </a:p>
          <a:p>
            <a:pPr marL="685800" lvl="1" indent="-228600">
              <a:buFont typeface="+mj-lt"/>
              <a:buAutoNum type="alphaUcPeriod"/>
            </a:pPr>
            <a:r>
              <a:rPr lang="en-US" sz="1200" dirty="0"/>
              <a:t>Closing sentence – transition to next topic</a:t>
            </a:r>
          </a:p>
          <a:p>
            <a:r>
              <a:rPr lang="en-US" sz="1200" dirty="0"/>
              <a:t> </a:t>
            </a:r>
          </a:p>
          <a:p>
            <a:pPr lvl="0"/>
            <a:r>
              <a:rPr lang="en-US" sz="1200" b="1" dirty="0" smtClean="0"/>
              <a:t>III.  Responsibilities/Skills </a:t>
            </a:r>
            <a:r>
              <a:rPr lang="en-US" sz="1200" b="1" dirty="0"/>
              <a:t>Required </a:t>
            </a:r>
            <a:r>
              <a:rPr lang="en-US" sz="1200" dirty="0"/>
              <a:t>– Topic sentence</a:t>
            </a:r>
          </a:p>
          <a:p>
            <a:pPr marL="685800" lvl="1" indent="-228600">
              <a:buFont typeface="+mj-lt"/>
              <a:buAutoNum type="alphaUcPeriod"/>
            </a:pPr>
            <a:r>
              <a:rPr lang="en-US" sz="1200" dirty="0"/>
              <a:t>Lead-in to quotation</a:t>
            </a:r>
          </a:p>
          <a:p>
            <a:pPr marL="685800" lvl="1" indent="-228600">
              <a:buFont typeface="+mj-lt"/>
              <a:buAutoNum type="alphaUcPeriod"/>
            </a:pPr>
            <a:r>
              <a:rPr lang="en-US" sz="1200" dirty="0"/>
              <a:t>Direct quotation: </a:t>
            </a:r>
          </a:p>
          <a:p>
            <a:pPr marL="685800" lvl="1" indent="-228600">
              <a:buFont typeface="+mj-lt"/>
              <a:buAutoNum type="alphaUcPeriod"/>
            </a:pPr>
            <a:r>
              <a:rPr lang="en-US" sz="1200" dirty="0"/>
              <a:t>Explanation of quotation</a:t>
            </a:r>
          </a:p>
          <a:p>
            <a:pPr marL="685800" lvl="1" indent="-228600">
              <a:buFont typeface="+mj-lt"/>
              <a:buAutoNum type="alphaUcPeriod"/>
            </a:pPr>
            <a:r>
              <a:rPr lang="en-US" sz="1200" dirty="0"/>
              <a:t>Lead-in to quotation</a:t>
            </a:r>
          </a:p>
          <a:p>
            <a:pPr marL="685800" lvl="1" indent="-228600">
              <a:buFont typeface="+mj-lt"/>
              <a:buAutoNum type="alphaUcPeriod"/>
            </a:pPr>
            <a:r>
              <a:rPr lang="en-US" sz="1200" dirty="0"/>
              <a:t>Direct quotation:</a:t>
            </a:r>
          </a:p>
          <a:p>
            <a:pPr marL="685800" lvl="1" indent="-228600">
              <a:buFont typeface="+mj-lt"/>
              <a:buAutoNum type="alphaUcPeriod"/>
            </a:pPr>
            <a:r>
              <a:rPr lang="en-US" sz="1200" dirty="0"/>
              <a:t>Explanation of quotation</a:t>
            </a:r>
          </a:p>
          <a:p>
            <a:pPr marL="685800" lvl="1" indent="-228600">
              <a:buFont typeface="+mj-lt"/>
              <a:buAutoNum type="alphaUcPeriod"/>
            </a:pPr>
            <a:r>
              <a:rPr lang="en-US" sz="1200" dirty="0"/>
              <a:t>Closing sentence – transition to next topic</a:t>
            </a:r>
          </a:p>
          <a:p>
            <a:r>
              <a:rPr lang="en-US" sz="1200" dirty="0"/>
              <a:t> </a:t>
            </a:r>
          </a:p>
          <a:p>
            <a:pPr lvl="0"/>
            <a:r>
              <a:rPr lang="en-US" sz="1200" b="1" dirty="0" smtClean="0"/>
              <a:t>IV.  Working </a:t>
            </a:r>
            <a:r>
              <a:rPr lang="en-US" sz="1200" b="1" dirty="0"/>
              <a:t>Conditions </a:t>
            </a:r>
            <a:r>
              <a:rPr lang="en-US" sz="1200" dirty="0"/>
              <a:t>– Topic sentence</a:t>
            </a:r>
          </a:p>
          <a:p>
            <a:pPr marL="685800" lvl="1" indent="-228600">
              <a:buFont typeface="+mj-lt"/>
              <a:buAutoNum type="alphaUcPeriod"/>
            </a:pPr>
            <a:r>
              <a:rPr lang="en-US" sz="1200" dirty="0"/>
              <a:t>Lead-in to quotation</a:t>
            </a:r>
          </a:p>
          <a:p>
            <a:pPr marL="685800" lvl="1" indent="-228600">
              <a:buFont typeface="+mj-lt"/>
              <a:buAutoNum type="alphaUcPeriod"/>
            </a:pPr>
            <a:r>
              <a:rPr lang="en-US" sz="1200" dirty="0"/>
              <a:t>Direct quotation </a:t>
            </a:r>
          </a:p>
          <a:p>
            <a:pPr marL="685800" lvl="1" indent="-228600">
              <a:buFont typeface="+mj-lt"/>
              <a:buAutoNum type="alphaUcPeriod"/>
            </a:pPr>
            <a:r>
              <a:rPr lang="en-US" sz="1200" dirty="0"/>
              <a:t>Explanation of quotation</a:t>
            </a:r>
          </a:p>
          <a:p>
            <a:pPr marL="685800" lvl="1" indent="-228600">
              <a:buFont typeface="+mj-lt"/>
              <a:buAutoNum type="alphaUcPeriod"/>
            </a:pPr>
            <a:r>
              <a:rPr lang="en-US" sz="1200" dirty="0"/>
              <a:t>Lead-in to quotation</a:t>
            </a:r>
          </a:p>
          <a:p>
            <a:pPr marL="685800" lvl="1" indent="-228600">
              <a:buFont typeface="+mj-lt"/>
              <a:buAutoNum type="alphaUcPeriod"/>
            </a:pPr>
            <a:r>
              <a:rPr lang="en-US" sz="1200" dirty="0"/>
              <a:t>Direct quotation</a:t>
            </a:r>
          </a:p>
          <a:p>
            <a:pPr marL="685800" lvl="1" indent="-228600">
              <a:buFont typeface="+mj-lt"/>
              <a:buAutoNum type="alphaUcPeriod"/>
            </a:pPr>
            <a:r>
              <a:rPr lang="en-US" sz="1200" dirty="0"/>
              <a:t>Explanation of quotation</a:t>
            </a:r>
          </a:p>
          <a:p>
            <a:pPr marL="685800" lvl="1" indent="-228600">
              <a:buFont typeface="+mj-lt"/>
              <a:buAutoNum type="alphaUcPeriod"/>
            </a:pPr>
            <a:r>
              <a:rPr lang="en-US" sz="1200" dirty="0"/>
              <a:t>Closing sentence – transition to next </a:t>
            </a:r>
            <a:r>
              <a:rPr lang="en-US" sz="1200" dirty="0" smtClean="0"/>
              <a:t>topic</a:t>
            </a:r>
          </a:p>
          <a:p>
            <a:pPr marL="685800" lvl="1" indent="-228600">
              <a:buFont typeface="+mj-lt"/>
              <a:buAutoNum type="alphaUcPeriod"/>
            </a:pPr>
            <a:endParaRPr lang="en-US" sz="1200" b="1" dirty="0"/>
          </a:p>
          <a:p>
            <a:pPr marL="230188" lvl="1" indent="-228600"/>
            <a:r>
              <a:rPr lang="en-US" sz="1200" b="1" dirty="0" smtClean="0"/>
              <a:t>V. Benefits – Topic sentence</a:t>
            </a:r>
          </a:p>
          <a:p>
            <a:pPr marL="687388" lvl="1" indent="-228600" defTabSz="1090613">
              <a:buFont typeface="+mj-lt"/>
              <a:buAutoNum type="alphaUcPeriod"/>
            </a:pPr>
            <a:r>
              <a:rPr lang="en-US" sz="1200" dirty="0" smtClean="0"/>
              <a:t>Lead-in to quotation</a:t>
            </a:r>
          </a:p>
          <a:p>
            <a:pPr marL="687388" lvl="1" indent="-228600" defTabSz="1090613">
              <a:buFont typeface="+mj-lt"/>
              <a:buAutoNum type="alphaUcPeriod"/>
            </a:pPr>
            <a:r>
              <a:rPr lang="en-US" sz="1200" dirty="0" smtClean="0"/>
              <a:t>Direct quotation: </a:t>
            </a:r>
          </a:p>
          <a:p>
            <a:pPr marL="687388" lvl="1" indent="-228600" defTabSz="1090613">
              <a:buFont typeface="+mj-lt"/>
              <a:buAutoNum type="alphaUcPeriod"/>
            </a:pPr>
            <a:r>
              <a:rPr lang="en-US" sz="1200" dirty="0" smtClean="0"/>
              <a:t>Explanation of quotation</a:t>
            </a:r>
          </a:p>
          <a:p>
            <a:pPr marL="687388" lvl="1" indent="-228600" defTabSz="1090613">
              <a:buFont typeface="+mj-lt"/>
              <a:buAutoNum type="alphaUcPeriod"/>
            </a:pPr>
            <a:r>
              <a:rPr lang="en-US" sz="1200" dirty="0" smtClean="0"/>
              <a:t>Lead-in to quotation</a:t>
            </a:r>
          </a:p>
          <a:p>
            <a:pPr marL="687388" lvl="1" indent="-228600" defTabSz="1090613">
              <a:buFont typeface="+mj-lt"/>
              <a:buAutoNum type="alphaUcPeriod"/>
            </a:pPr>
            <a:r>
              <a:rPr lang="en-US" sz="1200" dirty="0" smtClean="0"/>
              <a:t>Direct quotation:</a:t>
            </a:r>
          </a:p>
          <a:p>
            <a:pPr marL="687388" lvl="1" indent="-228600" defTabSz="1090613">
              <a:buFont typeface="+mj-lt"/>
              <a:buAutoNum type="alphaUcPeriod"/>
            </a:pPr>
            <a:r>
              <a:rPr lang="en-US" sz="1200" dirty="0" smtClean="0"/>
              <a:t>Explanation of quotation</a:t>
            </a:r>
          </a:p>
          <a:p>
            <a:pPr marL="687388" lvl="1" indent="-228600" defTabSz="1090613">
              <a:buFont typeface="+mj-lt"/>
              <a:buAutoNum type="alphaUcPeriod"/>
            </a:pPr>
            <a:r>
              <a:rPr lang="en-US" sz="1200" dirty="0" smtClean="0"/>
              <a:t>Closing sentence – transition to next topic</a:t>
            </a:r>
          </a:p>
          <a:p>
            <a:pPr marL="230188" lvl="1" indent="-228600" defTabSz="1090613"/>
            <a:endParaRPr lang="en-US" sz="1200" dirty="0" smtClean="0"/>
          </a:p>
          <a:p>
            <a:pPr marL="230188" lvl="1" indent="-228600" defTabSz="1090613"/>
            <a:endParaRPr lang="en-US" sz="1200" dirty="0"/>
          </a:p>
          <a:p>
            <a:pPr marL="230188" lvl="1" indent="-228600" defTabSz="855663"/>
            <a:r>
              <a:rPr lang="en-US" sz="1200" b="1" dirty="0" smtClean="0"/>
              <a:t>VI. Job Outlook/Availability – </a:t>
            </a:r>
            <a:r>
              <a:rPr lang="en-US" sz="1200" dirty="0" smtClean="0"/>
              <a:t>Topic sentence</a:t>
            </a:r>
          </a:p>
          <a:p>
            <a:pPr marL="687388" lvl="1" indent="-228600" defTabSz="1090613">
              <a:buFont typeface="+mj-lt"/>
              <a:buAutoNum type="alphaUcPeriod"/>
            </a:pPr>
            <a:r>
              <a:rPr lang="en-US" sz="1200" dirty="0" smtClean="0"/>
              <a:t>Lead-in to quotation</a:t>
            </a:r>
          </a:p>
          <a:p>
            <a:pPr marL="687388" lvl="1" indent="-228600" defTabSz="1090613">
              <a:buFont typeface="+mj-lt"/>
              <a:buAutoNum type="alphaUcPeriod"/>
            </a:pPr>
            <a:r>
              <a:rPr lang="en-US" sz="1200" dirty="0" smtClean="0"/>
              <a:t>Direct quotation: </a:t>
            </a:r>
          </a:p>
          <a:p>
            <a:pPr marL="687388" lvl="1" indent="-228600" defTabSz="1090613">
              <a:buFont typeface="+mj-lt"/>
              <a:buAutoNum type="alphaUcPeriod"/>
            </a:pPr>
            <a:r>
              <a:rPr lang="en-US" sz="1200" dirty="0" smtClean="0"/>
              <a:t>Explanation of quotation</a:t>
            </a:r>
          </a:p>
          <a:p>
            <a:pPr marL="687388" lvl="1" indent="-228600" defTabSz="1090613">
              <a:buFont typeface="+mj-lt"/>
              <a:buAutoNum type="alphaUcPeriod"/>
            </a:pPr>
            <a:r>
              <a:rPr lang="en-US" sz="1200" dirty="0" smtClean="0"/>
              <a:t>Lead-in to quotation</a:t>
            </a:r>
          </a:p>
          <a:p>
            <a:pPr marL="687388" lvl="1" indent="-228600" defTabSz="1090613">
              <a:buFont typeface="+mj-lt"/>
              <a:buAutoNum type="alphaUcPeriod"/>
            </a:pPr>
            <a:r>
              <a:rPr lang="en-US" sz="1200" dirty="0" smtClean="0"/>
              <a:t>Direct quotation:</a:t>
            </a:r>
          </a:p>
          <a:p>
            <a:pPr marL="687388" lvl="1" indent="-228600" defTabSz="1090613">
              <a:buFont typeface="+mj-lt"/>
              <a:buAutoNum type="alphaUcPeriod"/>
            </a:pPr>
            <a:r>
              <a:rPr lang="en-US" sz="1200" dirty="0" smtClean="0"/>
              <a:t>Explanation of quotation</a:t>
            </a:r>
          </a:p>
          <a:p>
            <a:pPr marL="687388" lvl="1" indent="-228600" defTabSz="1090613">
              <a:buFont typeface="+mj-lt"/>
              <a:buAutoNum type="alphaUcPeriod"/>
            </a:pPr>
            <a:r>
              <a:rPr lang="en-US" sz="1200" dirty="0" smtClean="0"/>
              <a:t>Closing sentence – transition to next topic</a:t>
            </a:r>
          </a:p>
          <a:p>
            <a:pPr marL="230188" lvl="1" indent="-228600" defTabSz="855663"/>
            <a:endParaRPr lang="en-US" sz="1200" dirty="0" smtClean="0"/>
          </a:p>
          <a:p>
            <a:pPr lvl="0"/>
            <a:r>
              <a:rPr lang="en-US" sz="1200" b="1" dirty="0" smtClean="0"/>
              <a:t>VII.  Conclusion</a:t>
            </a:r>
            <a:endParaRPr lang="en-US" sz="1200" dirty="0" smtClean="0"/>
          </a:p>
          <a:p>
            <a:pPr marL="685800" lvl="1" indent="-228600">
              <a:buFont typeface="+mj-lt"/>
              <a:buAutoNum type="alphaUcPeriod"/>
            </a:pPr>
            <a:r>
              <a:rPr lang="en-US" sz="1200" dirty="0" smtClean="0"/>
              <a:t>Restate thesis</a:t>
            </a:r>
          </a:p>
          <a:p>
            <a:pPr marL="685800" lvl="1" indent="-228600">
              <a:buFont typeface="+mj-lt"/>
              <a:buAutoNum type="alphaUcPeriod"/>
            </a:pPr>
            <a:r>
              <a:rPr lang="en-US" sz="1200" dirty="0" smtClean="0"/>
              <a:t>Show significance of the paper – Is this something you can see yourself doing every day?</a:t>
            </a:r>
          </a:p>
          <a:p>
            <a:pPr marL="685800" lvl="1" indent="-228600">
              <a:buFont typeface="+mj-lt"/>
              <a:buAutoNum type="alphaUcPeriod"/>
            </a:pPr>
            <a:r>
              <a:rPr lang="en-US" sz="1200" dirty="0" smtClean="0"/>
              <a:t>Powerful concluding thoughts – what did you learn about yourself in this process?</a:t>
            </a:r>
          </a:p>
          <a:p>
            <a:pPr marL="230188" lvl="1" indent="-228600" defTabSz="855663"/>
            <a:endParaRPr lang="en-US" sz="1200" dirty="0" smtClean="0"/>
          </a:p>
          <a:p>
            <a:pPr marL="685800" lvl="1" indent="-228600"/>
            <a:endParaRPr lang="en-US" sz="12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thesis?</a:t>
            </a:r>
            <a:r>
              <a:rPr lang="en-US" dirty="0" smtClean="0"/>
              <a:t>	</a:t>
            </a:r>
            <a:endParaRPr lang="en-US" dirty="0"/>
          </a:p>
        </p:txBody>
      </p:sp>
      <p:sp>
        <p:nvSpPr>
          <p:cNvPr id="3" name="Content Placeholder 2"/>
          <p:cNvSpPr>
            <a:spLocks noGrp="1"/>
          </p:cNvSpPr>
          <p:nvPr>
            <p:ph idx="1"/>
          </p:nvPr>
        </p:nvSpPr>
        <p:spPr>
          <a:xfrm>
            <a:off x="1143000" y="2209800"/>
            <a:ext cx="7543800" cy="3048000"/>
          </a:xfrm>
        </p:spPr>
        <p:txBody>
          <a:bodyPr>
            <a:normAutofit fontScale="77500" lnSpcReduction="20000"/>
          </a:bodyPr>
          <a:lstStyle/>
          <a:p>
            <a:pPr>
              <a:lnSpc>
                <a:spcPct val="150000"/>
              </a:lnSpc>
            </a:pPr>
            <a:r>
              <a:rPr lang="en-US" dirty="0" smtClean="0"/>
              <a:t>A thesis sentence presents the main idea for a scholarly paper or essay.  </a:t>
            </a:r>
          </a:p>
          <a:p>
            <a:pPr>
              <a:lnSpc>
                <a:spcPct val="150000"/>
              </a:lnSpc>
            </a:pPr>
            <a:r>
              <a:rPr lang="en-US" dirty="0" smtClean="0"/>
              <a:t>It controls the development and structure of a paper.  </a:t>
            </a:r>
          </a:p>
          <a:p>
            <a:pPr>
              <a:lnSpc>
                <a:spcPct val="150000"/>
              </a:lnSpc>
            </a:pPr>
            <a:r>
              <a:rPr lang="en-US" dirty="0" smtClean="0"/>
              <a:t>It </a:t>
            </a:r>
            <a:r>
              <a:rPr lang="en-US" dirty="0" smtClean="0"/>
              <a:t>summarizes the main points or sections of your paper</a:t>
            </a:r>
            <a:r>
              <a:rPr lang="en-US" dirty="0" smtClean="0"/>
              <a:t>.</a:t>
            </a:r>
            <a:endParaRPr lang="en-US" dirty="0"/>
          </a:p>
        </p:txBody>
      </p:sp>
    </p:spTree>
    <p:extLst>
      <p:ext uri="{BB962C8B-B14F-4D97-AF65-F5344CB8AC3E}">
        <p14:creationId xmlns:p14="http://schemas.microsoft.com/office/powerpoint/2010/main" val="17487336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Introductory paragraph</a:t>
            </a:r>
            <a:endParaRPr lang="en-US" dirty="0"/>
          </a:p>
        </p:txBody>
      </p:sp>
      <p:sp>
        <p:nvSpPr>
          <p:cNvPr id="4" name="TextBox 3"/>
          <p:cNvSpPr txBox="1"/>
          <p:nvPr/>
        </p:nvSpPr>
        <p:spPr>
          <a:xfrm>
            <a:off x="1447800" y="2057400"/>
            <a:ext cx="6019800" cy="2893100"/>
          </a:xfrm>
          <a:prstGeom prst="rect">
            <a:avLst/>
          </a:prstGeom>
          <a:noFill/>
        </p:spPr>
        <p:txBody>
          <a:bodyPr wrap="square" numCol="1" rtlCol="0">
            <a:spAutoFit/>
          </a:bodyPr>
          <a:lstStyle/>
          <a:p>
            <a:pPr lvl="0">
              <a:lnSpc>
                <a:spcPct val="150000"/>
              </a:lnSpc>
            </a:pPr>
            <a:r>
              <a:rPr lang="en-US" sz="2000" b="1" dirty="0" smtClean="0"/>
              <a:t>I.  Introduction</a:t>
            </a:r>
            <a:endParaRPr lang="en-US" sz="2000" dirty="0"/>
          </a:p>
          <a:p>
            <a:pPr marL="685800" lvl="1" indent="-228600">
              <a:lnSpc>
                <a:spcPct val="150000"/>
              </a:lnSpc>
              <a:buFont typeface="+mj-lt"/>
              <a:buAutoNum type="alphaUcPeriod"/>
            </a:pPr>
            <a:r>
              <a:rPr lang="en-US" sz="2000" dirty="0"/>
              <a:t>Attention grabber</a:t>
            </a:r>
          </a:p>
          <a:p>
            <a:pPr marL="685800" lvl="1" indent="-228600">
              <a:lnSpc>
                <a:spcPct val="150000"/>
              </a:lnSpc>
              <a:buFont typeface="+mj-lt"/>
              <a:buAutoNum type="alphaUcPeriod"/>
            </a:pPr>
            <a:r>
              <a:rPr lang="en-US" sz="2000" dirty="0"/>
              <a:t>Personal info – why you chose this career</a:t>
            </a:r>
          </a:p>
          <a:p>
            <a:pPr marL="685800" lvl="1" indent="-228600">
              <a:lnSpc>
                <a:spcPct val="150000"/>
              </a:lnSpc>
              <a:buFont typeface="+mj-lt"/>
              <a:buAutoNum type="alphaUcPeriod"/>
            </a:pPr>
            <a:r>
              <a:rPr lang="en-US" sz="2000" dirty="0"/>
              <a:t>Background – a little history on this </a:t>
            </a:r>
            <a:r>
              <a:rPr lang="en-US" sz="2000" dirty="0" smtClean="0"/>
              <a:t>career</a:t>
            </a:r>
          </a:p>
          <a:p>
            <a:pPr marL="685800" lvl="1" indent="-228600">
              <a:lnSpc>
                <a:spcPct val="150000"/>
              </a:lnSpc>
              <a:buFont typeface="+mj-lt"/>
              <a:buAutoNum type="alphaUcPeriod"/>
            </a:pPr>
            <a:r>
              <a:rPr lang="en-US" sz="2000" dirty="0" smtClean="0"/>
              <a:t>Thesis </a:t>
            </a:r>
            <a:r>
              <a:rPr lang="en-US" sz="2000" dirty="0"/>
              <a:t>sentence</a:t>
            </a:r>
          </a:p>
          <a:p>
            <a:r>
              <a:rPr lang="en-US" sz="2000" dirty="0"/>
              <a:t> </a:t>
            </a:r>
          </a:p>
          <a:p>
            <a:pPr marL="685800" lvl="1" indent="-228600"/>
            <a:endParaRPr lang="en-US" sz="1200" b="1"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paragraphs</a:t>
            </a:r>
            <a:endParaRPr lang="en-US" dirty="0"/>
          </a:p>
        </p:txBody>
      </p:sp>
      <p:sp>
        <p:nvSpPr>
          <p:cNvPr id="4" name="TextBox 3"/>
          <p:cNvSpPr txBox="1"/>
          <p:nvPr/>
        </p:nvSpPr>
        <p:spPr>
          <a:xfrm>
            <a:off x="1371600" y="1600200"/>
            <a:ext cx="7467600" cy="4247317"/>
          </a:xfrm>
          <a:prstGeom prst="rect">
            <a:avLst/>
          </a:prstGeom>
          <a:noFill/>
        </p:spPr>
        <p:txBody>
          <a:bodyPr wrap="square" numCol="1" rtlCol="0">
            <a:spAutoFit/>
          </a:bodyPr>
          <a:lstStyle/>
          <a:p>
            <a:pPr lvl="0">
              <a:lnSpc>
                <a:spcPct val="150000"/>
              </a:lnSpc>
            </a:pPr>
            <a:r>
              <a:rPr lang="en-US" sz="2000" b="1" dirty="0" smtClean="0"/>
              <a:t>II.  Level of Education Required</a:t>
            </a:r>
            <a:endParaRPr lang="en-US" sz="2000" dirty="0" smtClean="0"/>
          </a:p>
          <a:p>
            <a:pPr marL="685800" lvl="1" indent="-228600">
              <a:lnSpc>
                <a:spcPct val="150000"/>
              </a:lnSpc>
              <a:buFont typeface="+mj-lt"/>
              <a:buAutoNum type="alphaUcPeriod"/>
            </a:pPr>
            <a:r>
              <a:rPr lang="en-US" sz="2000" dirty="0" smtClean="0"/>
              <a:t>Topic Sentence</a:t>
            </a:r>
          </a:p>
          <a:p>
            <a:pPr marL="685800" lvl="1" indent="-228600">
              <a:lnSpc>
                <a:spcPct val="150000"/>
              </a:lnSpc>
              <a:buFont typeface="+mj-lt"/>
              <a:buAutoNum type="alphaUcPeriod"/>
            </a:pPr>
            <a:r>
              <a:rPr lang="en-US" sz="2000" dirty="0" smtClean="0"/>
              <a:t>   </a:t>
            </a:r>
          </a:p>
          <a:p>
            <a:pPr marL="685800" lvl="1" indent="-228600">
              <a:lnSpc>
                <a:spcPct val="150000"/>
              </a:lnSpc>
              <a:buFont typeface="+mj-lt"/>
              <a:buAutoNum type="alphaUcPeriod"/>
            </a:pPr>
            <a:r>
              <a:rPr lang="en-US" sz="2000" dirty="0" smtClean="0"/>
              <a:t>Direct quotation (Source name)</a:t>
            </a:r>
          </a:p>
          <a:p>
            <a:pPr marL="685800" lvl="1" indent="-228600">
              <a:lnSpc>
                <a:spcPct val="150000"/>
              </a:lnSpc>
              <a:buFont typeface="+mj-lt"/>
              <a:buAutoNum type="alphaUcPeriod"/>
            </a:pPr>
            <a:r>
              <a:rPr lang="en-US" sz="2000" dirty="0" smtClean="0"/>
              <a:t>   </a:t>
            </a:r>
          </a:p>
          <a:p>
            <a:pPr marL="685800" lvl="1" indent="-228600">
              <a:lnSpc>
                <a:spcPct val="150000"/>
              </a:lnSpc>
              <a:buFont typeface="+mj-lt"/>
              <a:buAutoNum type="alphaUcPeriod"/>
            </a:pPr>
            <a:r>
              <a:rPr lang="en-US" sz="2000" dirty="0" smtClean="0"/>
              <a:t>   </a:t>
            </a:r>
          </a:p>
          <a:p>
            <a:pPr marL="685800" lvl="1" indent="-228600">
              <a:lnSpc>
                <a:spcPct val="150000"/>
              </a:lnSpc>
              <a:buFont typeface="+mj-lt"/>
              <a:buAutoNum type="alphaUcPeriod"/>
            </a:pPr>
            <a:r>
              <a:rPr lang="en-US" sz="2000" dirty="0" smtClean="0"/>
              <a:t>Direct quotation (Source name)</a:t>
            </a:r>
          </a:p>
          <a:p>
            <a:pPr marL="685800" lvl="1" indent="-228600">
              <a:lnSpc>
                <a:spcPct val="150000"/>
              </a:lnSpc>
              <a:buFont typeface="+mj-lt"/>
              <a:buAutoNum type="alphaUcPeriod"/>
            </a:pPr>
            <a:r>
              <a:rPr lang="en-US" sz="2000" dirty="0" smtClean="0"/>
              <a:t>   </a:t>
            </a:r>
          </a:p>
          <a:p>
            <a:pPr marL="685800" lvl="1" indent="-228600">
              <a:lnSpc>
                <a:spcPct val="150000"/>
              </a:lnSpc>
              <a:buFont typeface="+mj-lt"/>
              <a:buAutoNum type="alphaUcPeriod"/>
            </a:pPr>
            <a:r>
              <a:rPr lang="en-US" sz="2000" dirty="0" smtClean="0"/>
              <a:t>Closing sentence – transition to next topic</a:t>
            </a:r>
            <a:endParaRPr lang="en-US" sz="20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paragraphs</a:t>
            </a:r>
            <a:endParaRPr lang="en-US" dirty="0"/>
          </a:p>
        </p:txBody>
      </p:sp>
      <p:sp>
        <p:nvSpPr>
          <p:cNvPr id="4" name="TextBox 3"/>
          <p:cNvSpPr txBox="1"/>
          <p:nvPr/>
        </p:nvSpPr>
        <p:spPr>
          <a:xfrm>
            <a:off x="1371600" y="1600200"/>
            <a:ext cx="7467600" cy="4247317"/>
          </a:xfrm>
          <a:prstGeom prst="rect">
            <a:avLst/>
          </a:prstGeom>
          <a:noFill/>
        </p:spPr>
        <p:txBody>
          <a:bodyPr wrap="square" numCol="1" rtlCol="0">
            <a:spAutoFit/>
          </a:bodyPr>
          <a:lstStyle/>
          <a:p>
            <a:pPr lvl="0">
              <a:lnSpc>
                <a:spcPct val="150000"/>
              </a:lnSpc>
            </a:pPr>
            <a:r>
              <a:rPr lang="en-US" sz="2000" b="1" dirty="0" smtClean="0"/>
              <a:t>II.  Level of Education Required</a:t>
            </a:r>
            <a:endParaRPr lang="en-US" sz="2000" dirty="0" smtClean="0"/>
          </a:p>
          <a:p>
            <a:pPr marL="685800" lvl="1" indent="-228600">
              <a:lnSpc>
                <a:spcPct val="150000"/>
              </a:lnSpc>
              <a:buFont typeface="+mj-lt"/>
              <a:buAutoNum type="alphaUcPeriod"/>
            </a:pPr>
            <a:r>
              <a:rPr lang="en-US" sz="2000" dirty="0" smtClean="0"/>
              <a:t>Topic Sentence</a:t>
            </a:r>
          </a:p>
          <a:p>
            <a:pPr marL="685800" lvl="1" indent="-228600">
              <a:lnSpc>
                <a:spcPct val="150000"/>
              </a:lnSpc>
              <a:buFont typeface="+mj-lt"/>
              <a:buAutoNum type="alphaUcPeriod"/>
            </a:pPr>
            <a:r>
              <a:rPr lang="en-US" sz="2000" dirty="0" smtClean="0"/>
              <a:t>Lead-in to quotation</a:t>
            </a:r>
          </a:p>
          <a:p>
            <a:pPr marL="685800" lvl="1" indent="-228600">
              <a:lnSpc>
                <a:spcPct val="150000"/>
              </a:lnSpc>
              <a:buFont typeface="+mj-lt"/>
              <a:buAutoNum type="alphaUcPeriod"/>
            </a:pPr>
            <a:r>
              <a:rPr lang="en-US" sz="2000" dirty="0" smtClean="0"/>
              <a:t>Direct quotation (Source name)</a:t>
            </a:r>
          </a:p>
          <a:p>
            <a:pPr marL="685800" lvl="1" indent="-228600">
              <a:lnSpc>
                <a:spcPct val="150000"/>
              </a:lnSpc>
              <a:buFont typeface="+mj-lt"/>
              <a:buAutoNum type="alphaUcPeriod"/>
            </a:pPr>
            <a:r>
              <a:rPr lang="en-US" sz="2000" dirty="0" smtClean="0"/>
              <a:t>Explanation of Quotation</a:t>
            </a:r>
          </a:p>
          <a:p>
            <a:pPr marL="685800" lvl="1" indent="-228600">
              <a:lnSpc>
                <a:spcPct val="150000"/>
              </a:lnSpc>
              <a:buFont typeface="+mj-lt"/>
              <a:buAutoNum type="alphaUcPeriod"/>
            </a:pPr>
            <a:r>
              <a:rPr lang="en-US" sz="2000" dirty="0" smtClean="0"/>
              <a:t>Lead-in to quotation</a:t>
            </a:r>
          </a:p>
          <a:p>
            <a:pPr marL="685800" lvl="1" indent="-228600">
              <a:lnSpc>
                <a:spcPct val="150000"/>
              </a:lnSpc>
              <a:buFont typeface="+mj-lt"/>
              <a:buAutoNum type="alphaUcPeriod"/>
            </a:pPr>
            <a:r>
              <a:rPr lang="en-US" sz="2000" dirty="0" smtClean="0"/>
              <a:t>Direct quotation (Source name)</a:t>
            </a:r>
          </a:p>
          <a:p>
            <a:pPr marL="685800" lvl="1" indent="-228600">
              <a:lnSpc>
                <a:spcPct val="150000"/>
              </a:lnSpc>
              <a:buFont typeface="+mj-lt"/>
              <a:buAutoNum type="alphaUcPeriod"/>
            </a:pPr>
            <a:r>
              <a:rPr lang="en-US" sz="2000" dirty="0" smtClean="0"/>
              <a:t>Explanation of Quotation</a:t>
            </a:r>
          </a:p>
          <a:p>
            <a:pPr marL="685800" lvl="1" indent="-228600">
              <a:lnSpc>
                <a:spcPct val="150000"/>
              </a:lnSpc>
              <a:buFont typeface="+mj-lt"/>
              <a:buAutoNum type="alphaUcPeriod"/>
            </a:pPr>
            <a:r>
              <a:rPr lang="en-US" sz="2000" dirty="0" smtClean="0"/>
              <a:t>Closing sentence – transition to next topic</a:t>
            </a:r>
            <a:endParaRPr lang="en-US" sz="20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paragraph</a:t>
            </a:r>
            <a:endParaRPr lang="en-US" dirty="0"/>
          </a:p>
        </p:txBody>
      </p:sp>
      <p:sp>
        <p:nvSpPr>
          <p:cNvPr id="4" name="TextBox 3"/>
          <p:cNvSpPr txBox="1"/>
          <p:nvPr/>
        </p:nvSpPr>
        <p:spPr>
          <a:xfrm>
            <a:off x="1447800" y="2057400"/>
            <a:ext cx="6019800" cy="3785652"/>
          </a:xfrm>
          <a:prstGeom prst="rect">
            <a:avLst/>
          </a:prstGeom>
          <a:noFill/>
        </p:spPr>
        <p:txBody>
          <a:bodyPr wrap="square" numCol="1" rtlCol="0">
            <a:spAutoFit/>
          </a:bodyPr>
          <a:lstStyle/>
          <a:p>
            <a:pPr lvl="0">
              <a:lnSpc>
                <a:spcPct val="150000"/>
              </a:lnSpc>
            </a:pPr>
            <a:r>
              <a:rPr lang="en-US" sz="2000" b="1" dirty="0" smtClean="0"/>
              <a:t>VII.  Conclusion</a:t>
            </a:r>
            <a:endParaRPr lang="en-US" sz="2000" dirty="0" smtClean="0"/>
          </a:p>
          <a:p>
            <a:pPr marL="685800" lvl="1" indent="-228600">
              <a:lnSpc>
                <a:spcPct val="150000"/>
              </a:lnSpc>
              <a:buFont typeface="+mj-lt"/>
              <a:buAutoNum type="alphaUcPeriod"/>
            </a:pPr>
            <a:r>
              <a:rPr lang="en-US" sz="2000" dirty="0" smtClean="0"/>
              <a:t>Restate thesis</a:t>
            </a:r>
          </a:p>
          <a:p>
            <a:pPr marL="685800" lvl="1" indent="-228600">
              <a:lnSpc>
                <a:spcPct val="150000"/>
              </a:lnSpc>
              <a:buFont typeface="+mj-lt"/>
              <a:buAutoNum type="alphaUcPeriod"/>
            </a:pPr>
            <a:r>
              <a:rPr lang="en-US" sz="2000" dirty="0" smtClean="0"/>
              <a:t>Show significance of the paper – Is this something you can see yourself doing every day?</a:t>
            </a:r>
          </a:p>
          <a:p>
            <a:pPr marL="685800" lvl="1" indent="-228600">
              <a:lnSpc>
                <a:spcPct val="150000"/>
              </a:lnSpc>
              <a:buFont typeface="+mj-lt"/>
              <a:buAutoNum type="alphaUcPeriod"/>
            </a:pPr>
            <a:r>
              <a:rPr lang="en-US" sz="2000" dirty="0" smtClean="0"/>
              <a:t>Powerful concluding thoughts – what did you learn about yourself in this process?</a:t>
            </a:r>
          </a:p>
          <a:p>
            <a:pPr>
              <a:lnSpc>
                <a:spcPct val="150000"/>
              </a:lnSpc>
            </a:pPr>
            <a:r>
              <a:rPr lang="en-US" sz="2000" dirty="0"/>
              <a:t> </a:t>
            </a:r>
          </a:p>
          <a:p>
            <a:pPr marL="685800" lvl="1" indent="-228600">
              <a:lnSpc>
                <a:spcPct val="150000"/>
              </a:lnSpc>
            </a:pPr>
            <a:endParaRPr lang="en-US" sz="2000" b="1"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228600" y="228600"/>
            <a:ext cx="8915400" cy="6248400"/>
          </a:xfrm>
          <a:prstGeom prst="rect">
            <a:avLst/>
          </a:prstGeom>
          <a:noFill/>
        </p:spPr>
        <p:txBody>
          <a:bodyPr wrap="square" numCol="2" rtlCol="0">
            <a:spAutoFit/>
          </a:bodyPr>
          <a:lstStyle/>
          <a:p>
            <a:pPr lvl="0"/>
            <a:r>
              <a:rPr lang="en-US" sz="1200" b="1" dirty="0" smtClean="0"/>
              <a:t>I.  Introduction</a:t>
            </a:r>
            <a:endParaRPr lang="en-US" sz="1200" dirty="0"/>
          </a:p>
          <a:p>
            <a:pPr marL="685800" lvl="1" indent="-228600">
              <a:buFont typeface="+mj-lt"/>
              <a:buAutoNum type="alphaUcPeriod"/>
            </a:pPr>
            <a:r>
              <a:rPr lang="en-US" sz="1200" dirty="0"/>
              <a:t>Attention grabber</a:t>
            </a:r>
          </a:p>
          <a:p>
            <a:pPr marL="685800" lvl="1" indent="-228600">
              <a:buFont typeface="+mj-lt"/>
              <a:buAutoNum type="alphaUcPeriod"/>
            </a:pPr>
            <a:r>
              <a:rPr lang="en-US" sz="1200" dirty="0"/>
              <a:t>Personal info – why you chose this career</a:t>
            </a:r>
          </a:p>
          <a:p>
            <a:pPr marL="685800" lvl="1" indent="-228600">
              <a:buFont typeface="+mj-lt"/>
              <a:buAutoNum type="alphaUcPeriod"/>
            </a:pPr>
            <a:r>
              <a:rPr lang="en-US" sz="1200" dirty="0"/>
              <a:t>Background – a little history on this career</a:t>
            </a:r>
          </a:p>
          <a:p>
            <a:pPr lvl="1"/>
            <a:r>
              <a:rPr lang="en-US" sz="1200" dirty="0"/>
              <a:t>Thesis sentence</a:t>
            </a:r>
          </a:p>
          <a:p>
            <a:r>
              <a:rPr lang="en-US" sz="1200" dirty="0"/>
              <a:t> </a:t>
            </a:r>
          </a:p>
          <a:p>
            <a:pPr lvl="0"/>
            <a:r>
              <a:rPr lang="en-US" sz="1200" b="1" dirty="0" smtClean="0"/>
              <a:t>II.  Level </a:t>
            </a:r>
            <a:r>
              <a:rPr lang="en-US" sz="1200" b="1" dirty="0"/>
              <a:t>of Education </a:t>
            </a:r>
            <a:r>
              <a:rPr lang="en-US" sz="1200" dirty="0"/>
              <a:t>– Topic sentence</a:t>
            </a:r>
          </a:p>
          <a:p>
            <a:pPr marL="685800" lvl="1" indent="-228600">
              <a:buFont typeface="+mj-lt"/>
              <a:buAutoNum type="alphaUcPeriod"/>
            </a:pPr>
            <a:r>
              <a:rPr lang="en-US" sz="1200" dirty="0"/>
              <a:t>Lead-in to quotation</a:t>
            </a:r>
          </a:p>
          <a:p>
            <a:pPr marL="685800" lvl="1" indent="-228600">
              <a:buFont typeface="+mj-lt"/>
              <a:buAutoNum type="alphaUcPeriod"/>
            </a:pPr>
            <a:r>
              <a:rPr lang="en-US" sz="1200" dirty="0"/>
              <a:t>Direct quotation: </a:t>
            </a:r>
          </a:p>
          <a:p>
            <a:pPr marL="685800" lvl="1" indent="-228600">
              <a:buFont typeface="+mj-lt"/>
              <a:buAutoNum type="alphaUcPeriod"/>
            </a:pPr>
            <a:r>
              <a:rPr lang="en-US" sz="1200" dirty="0"/>
              <a:t>Explanation of quotation</a:t>
            </a:r>
          </a:p>
          <a:p>
            <a:pPr marL="685800" lvl="1" indent="-228600">
              <a:buFont typeface="+mj-lt"/>
              <a:buAutoNum type="alphaUcPeriod"/>
            </a:pPr>
            <a:r>
              <a:rPr lang="en-US" sz="1200" dirty="0"/>
              <a:t>Lead-in to quotation</a:t>
            </a:r>
          </a:p>
          <a:p>
            <a:pPr marL="685800" lvl="1" indent="-228600">
              <a:buFont typeface="+mj-lt"/>
              <a:buAutoNum type="alphaUcPeriod"/>
            </a:pPr>
            <a:r>
              <a:rPr lang="en-US" sz="1200" dirty="0"/>
              <a:t>Direct quotation:</a:t>
            </a:r>
          </a:p>
          <a:p>
            <a:pPr marL="685800" lvl="1" indent="-228600">
              <a:buFont typeface="+mj-lt"/>
              <a:buAutoNum type="alphaUcPeriod"/>
            </a:pPr>
            <a:r>
              <a:rPr lang="en-US" sz="1200" dirty="0"/>
              <a:t>Explanation of quotation</a:t>
            </a:r>
          </a:p>
          <a:p>
            <a:pPr marL="685800" lvl="1" indent="-228600">
              <a:buFont typeface="+mj-lt"/>
              <a:buAutoNum type="alphaUcPeriod"/>
            </a:pPr>
            <a:r>
              <a:rPr lang="en-US" sz="1200" dirty="0"/>
              <a:t>Closing sentence – transition to next topic</a:t>
            </a:r>
          </a:p>
          <a:p>
            <a:r>
              <a:rPr lang="en-US" sz="1200" dirty="0"/>
              <a:t> </a:t>
            </a:r>
          </a:p>
          <a:p>
            <a:pPr lvl="0"/>
            <a:r>
              <a:rPr lang="en-US" sz="1200" b="1" dirty="0" smtClean="0"/>
              <a:t>III.  Responsibilities/Skills </a:t>
            </a:r>
            <a:r>
              <a:rPr lang="en-US" sz="1200" b="1" dirty="0"/>
              <a:t>Required </a:t>
            </a:r>
            <a:r>
              <a:rPr lang="en-US" sz="1200" dirty="0"/>
              <a:t>– Topic sentence</a:t>
            </a:r>
          </a:p>
          <a:p>
            <a:pPr marL="685800" lvl="1" indent="-228600">
              <a:buFont typeface="+mj-lt"/>
              <a:buAutoNum type="alphaUcPeriod"/>
            </a:pPr>
            <a:r>
              <a:rPr lang="en-US" sz="1200" dirty="0"/>
              <a:t>Lead-in to quotation</a:t>
            </a:r>
          </a:p>
          <a:p>
            <a:pPr marL="685800" lvl="1" indent="-228600">
              <a:buFont typeface="+mj-lt"/>
              <a:buAutoNum type="alphaUcPeriod"/>
            </a:pPr>
            <a:r>
              <a:rPr lang="en-US" sz="1200" dirty="0"/>
              <a:t>Direct quotation: </a:t>
            </a:r>
          </a:p>
          <a:p>
            <a:pPr marL="685800" lvl="1" indent="-228600">
              <a:buFont typeface="+mj-lt"/>
              <a:buAutoNum type="alphaUcPeriod"/>
            </a:pPr>
            <a:r>
              <a:rPr lang="en-US" sz="1200" dirty="0"/>
              <a:t>Explanation of quotation</a:t>
            </a:r>
          </a:p>
          <a:p>
            <a:pPr marL="685800" lvl="1" indent="-228600">
              <a:buFont typeface="+mj-lt"/>
              <a:buAutoNum type="alphaUcPeriod"/>
            </a:pPr>
            <a:r>
              <a:rPr lang="en-US" sz="1200" dirty="0"/>
              <a:t>Lead-in to quotation</a:t>
            </a:r>
          </a:p>
          <a:p>
            <a:pPr marL="685800" lvl="1" indent="-228600">
              <a:buFont typeface="+mj-lt"/>
              <a:buAutoNum type="alphaUcPeriod"/>
            </a:pPr>
            <a:r>
              <a:rPr lang="en-US" sz="1200" dirty="0"/>
              <a:t>Direct quotation:</a:t>
            </a:r>
          </a:p>
          <a:p>
            <a:pPr marL="685800" lvl="1" indent="-228600">
              <a:buFont typeface="+mj-lt"/>
              <a:buAutoNum type="alphaUcPeriod"/>
            </a:pPr>
            <a:r>
              <a:rPr lang="en-US" sz="1200" dirty="0"/>
              <a:t>Explanation of quotation</a:t>
            </a:r>
          </a:p>
          <a:p>
            <a:pPr marL="685800" lvl="1" indent="-228600">
              <a:buFont typeface="+mj-lt"/>
              <a:buAutoNum type="alphaUcPeriod"/>
            </a:pPr>
            <a:r>
              <a:rPr lang="en-US" sz="1200" dirty="0"/>
              <a:t>Closing sentence – transition to next topic</a:t>
            </a:r>
          </a:p>
          <a:p>
            <a:r>
              <a:rPr lang="en-US" sz="1200" dirty="0"/>
              <a:t> </a:t>
            </a:r>
          </a:p>
          <a:p>
            <a:pPr lvl="0"/>
            <a:r>
              <a:rPr lang="en-US" sz="1200" b="1" dirty="0" smtClean="0"/>
              <a:t>IV.  Working </a:t>
            </a:r>
            <a:r>
              <a:rPr lang="en-US" sz="1200" b="1" dirty="0"/>
              <a:t>Conditions </a:t>
            </a:r>
            <a:r>
              <a:rPr lang="en-US" sz="1200" dirty="0"/>
              <a:t>– Topic sentence</a:t>
            </a:r>
          </a:p>
          <a:p>
            <a:pPr marL="685800" lvl="1" indent="-228600">
              <a:buFont typeface="+mj-lt"/>
              <a:buAutoNum type="alphaUcPeriod"/>
            </a:pPr>
            <a:r>
              <a:rPr lang="en-US" sz="1200" dirty="0"/>
              <a:t>Lead-in to quotation</a:t>
            </a:r>
          </a:p>
          <a:p>
            <a:pPr marL="685800" lvl="1" indent="-228600">
              <a:buFont typeface="+mj-lt"/>
              <a:buAutoNum type="alphaUcPeriod"/>
            </a:pPr>
            <a:r>
              <a:rPr lang="en-US" sz="1200" dirty="0"/>
              <a:t>Direct quotation </a:t>
            </a:r>
          </a:p>
          <a:p>
            <a:pPr marL="685800" lvl="1" indent="-228600">
              <a:buFont typeface="+mj-lt"/>
              <a:buAutoNum type="alphaUcPeriod"/>
            </a:pPr>
            <a:r>
              <a:rPr lang="en-US" sz="1200" dirty="0"/>
              <a:t>Explanation of quotation</a:t>
            </a:r>
          </a:p>
          <a:p>
            <a:pPr marL="685800" lvl="1" indent="-228600">
              <a:buFont typeface="+mj-lt"/>
              <a:buAutoNum type="alphaUcPeriod"/>
            </a:pPr>
            <a:r>
              <a:rPr lang="en-US" sz="1200" dirty="0"/>
              <a:t>Lead-in to quotation</a:t>
            </a:r>
          </a:p>
          <a:p>
            <a:pPr marL="685800" lvl="1" indent="-228600">
              <a:buFont typeface="+mj-lt"/>
              <a:buAutoNum type="alphaUcPeriod"/>
            </a:pPr>
            <a:r>
              <a:rPr lang="en-US" sz="1200" dirty="0"/>
              <a:t>Direct quotation</a:t>
            </a:r>
          </a:p>
          <a:p>
            <a:pPr marL="685800" lvl="1" indent="-228600">
              <a:buFont typeface="+mj-lt"/>
              <a:buAutoNum type="alphaUcPeriod"/>
            </a:pPr>
            <a:r>
              <a:rPr lang="en-US" sz="1200" dirty="0"/>
              <a:t>Explanation of quotation</a:t>
            </a:r>
          </a:p>
          <a:p>
            <a:pPr marL="685800" lvl="1" indent="-228600">
              <a:buFont typeface="+mj-lt"/>
              <a:buAutoNum type="alphaUcPeriod"/>
            </a:pPr>
            <a:r>
              <a:rPr lang="en-US" sz="1200" dirty="0"/>
              <a:t>Closing sentence – transition to next </a:t>
            </a:r>
            <a:r>
              <a:rPr lang="en-US" sz="1200" dirty="0" smtClean="0"/>
              <a:t>topic</a:t>
            </a:r>
          </a:p>
          <a:p>
            <a:pPr marL="685800" lvl="1" indent="-228600">
              <a:buFont typeface="+mj-lt"/>
              <a:buAutoNum type="alphaUcPeriod"/>
            </a:pPr>
            <a:endParaRPr lang="en-US" sz="1200" b="1" dirty="0"/>
          </a:p>
          <a:p>
            <a:pPr marL="230188" lvl="1" indent="-228600"/>
            <a:r>
              <a:rPr lang="en-US" sz="1200" b="1" dirty="0" smtClean="0"/>
              <a:t>V. Benefits – Topic sentence</a:t>
            </a:r>
          </a:p>
          <a:p>
            <a:pPr marL="687388" lvl="1" indent="-228600" defTabSz="1090613">
              <a:buFont typeface="+mj-lt"/>
              <a:buAutoNum type="alphaUcPeriod"/>
            </a:pPr>
            <a:r>
              <a:rPr lang="en-US" sz="1200" dirty="0" smtClean="0"/>
              <a:t>Lead-in to quotation</a:t>
            </a:r>
          </a:p>
          <a:p>
            <a:pPr marL="687388" lvl="1" indent="-228600" defTabSz="1090613">
              <a:buFont typeface="+mj-lt"/>
              <a:buAutoNum type="alphaUcPeriod"/>
            </a:pPr>
            <a:r>
              <a:rPr lang="en-US" sz="1200" dirty="0" smtClean="0"/>
              <a:t>Direct quotation: </a:t>
            </a:r>
          </a:p>
          <a:p>
            <a:pPr marL="687388" lvl="1" indent="-228600" defTabSz="1090613">
              <a:buFont typeface="+mj-lt"/>
              <a:buAutoNum type="alphaUcPeriod"/>
            </a:pPr>
            <a:r>
              <a:rPr lang="en-US" sz="1200" dirty="0" smtClean="0"/>
              <a:t>Explanation of quotation</a:t>
            </a:r>
          </a:p>
          <a:p>
            <a:pPr marL="687388" lvl="1" indent="-228600" defTabSz="1090613">
              <a:buFont typeface="+mj-lt"/>
              <a:buAutoNum type="alphaUcPeriod"/>
            </a:pPr>
            <a:r>
              <a:rPr lang="en-US" sz="1200" dirty="0" smtClean="0"/>
              <a:t>Lead-in to quotation</a:t>
            </a:r>
          </a:p>
          <a:p>
            <a:pPr marL="687388" lvl="1" indent="-228600" defTabSz="1090613">
              <a:buFont typeface="+mj-lt"/>
              <a:buAutoNum type="alphaUcPeriod"/>
            </a:pPr>
            <a:r>
              <a:rPr lang="en-US" sz="1200" dirty="0" smtClean="0"/>
              <a:t>Direct quotation:</a:t>
            </a:r>
          </a:p>
          <a:p>
            <a:pPr marL="687388" lvl="1" indent="-228600" defTabSz="1090613">
              <a:buFont typeface="+mj-lt"/>
              <a:buAutoNum type="alphaUcPeriod"/>
            </a:pPr>
            <a:r>
              <a:rPr lang="en-US" sz="1200" dirty="0" smtClean="0"/>
              <a:t>Explanation of quotation</a:t>
            </a:r>
          </a:p>
          <a:p>
            <a:pPr marL="687388" lvl="1" indent="-228600" defTabSz="1090613">
              <a:buFont typeface="+mj-lt"/>
              <a:buAutoNum type="alphaUcPeriod"/>
            </a:pPr>
            <a:r>
              <a:rPr lang="en-US" sz="1200" dirty="0" smtClean="0"/>
              <a:t>Closing sentence – transition to next topic</a:t>
            </a:r>
          </a:p>
          <a:p>
            <a:pPr marL="230188" lvl="1" indent="-228600" defTabSz="1090613"/>
            <a:endParaRPr lang="en-US" sz="1200" dirty="0" smtClean="0"/>
          </a:p>
          <a:p>
            <a:pPr marL="230188" lvl="1" indent="-228600" defTabSz="1090613"/>
            <a:endParaRPr lang="en-US" sz="1200" dirty="0"/>
          </a:p>
          <a:p>
            <a:pPr marL="230188" lvl="1" indent="-228600" defTabSz="855663"/>
            <a:r>
              <a:rPr lang="en-US" sz="1200" b="1" dirty="0" smtClean="0"/>
              <a:t>VI. Job Outlook/Availability – </a:t>
            </a:r>
            <a:r>
              <a:rPr lang="en-US" sz="1200" dirty="0" smtClean="0"/>
              <a:t>Topic sentence</a:t>
            </a:r>
          </a:p>
          <a:p>
            <a:pPr marL="687388" lvl="1" indent="-228600" defTabSz="1090613">
              <a:buFont typeface="+mj-lt"/>
              <a:buAutoNum type="alphaUcPeriod"/>
            </a:pPr>
            <a:r>
              <a:rPr lang="en-US" sz="1200" dirty="0" smtClean="0"/>
              <a:t>Lead-in to quotation</a:t>
            </a:r>
          </a:p>
          <a:p>
            <a:pPr marL="687388" lvl="1" indent="-228600" defTabSz="1090613">
              <a:buFont typeface="+mj-lt"/>
              <a:buAutoNum type="alphaUcPeriod"/>
            </a:pPr>
            <a:r>
              <a:rPr lang="en-US" sz="1200" dirty="0" smtClean="0"/>
              <a:t>Direct quotation: </a:t>
            </a:r>
          </a:p>
          <a:p>
            <a:pPr marL="687388" lvl="1" indent="-228600" defTabSz="1090613">
              <a:buFont typeface="+mj-lt"/>
              <a:buAutoNum type="alphaUcPeriod"/>
            </a:pPr>
            <a:r>
              <a:rPr lang="en-US" sz="1200" dirty="0" smtClean="0"/>
              <a:t>Explanation of quotation</a:t>
            </a:r>
          </a:p>
          <a:p>
            <a:pPr marL="687388" lvl="1" indent="-228600" defTabSz="1090613">
              <a:buFont typeface="+mj-lt"/>
              <a:buAutoNum type="alphaUcPeriod"/>
            </a:pPr>
            <a:r>
              <a:rPr lang="en-US" sz="1200" dirty="0" smtClean="0"/>
              <a:t>Lead-in to quotation</a:t>
            </a:r>
          </a:p>
          <a:p>
            <a:pPr marL="687388" lvl="1" indent="-228600" defTabSz="1090613">
              <a:buFont typeface="+mj-lt"/>
              <a:buAutoNum type="alphaUcPeriod"/>
            </a:pPr>
            <a:r>
              <a:rPr lang="en-US" sz="1200" dirty="0" smtClean="0"/>
              <a:t>Direct quotation:</a:t>
            </a:r>
          </a:p>
          <a:p>
            <a:pPr marL="687388" lvl="1" indent="-228600" defTabSz="1090613">
              <a:buFont typeface="+mj-lt"/>
              <a:buAutoNum type="alphaUcPeriod"/>
            </a:pPr>
            <a:r>
              <a:rPr lang="en-US" sz="1200" dirty="0" smtClean="0"/>
              <a:t>Explanation of quotation</a:t>
            </a:r>
          </a:p>
          <a:p>
            <a:pPr marL="687388" lvl="1" indent="-228600" defTabSz="1090613">
              <a:buFont typeface="+mj-lt"/>
              <a:buAutoNum type="alphaUcPeriod"/>
            </a:pPr>
            <a:r>
              <a:rPr lang="en-US" sz="1200" dirty="0" smtClean="0"/>
              <a:t>Closing sentence – transition to next topic</a:t>
            </a:r>
          </a:p>
          <a:p>
            <a:pPr marL="230188" lvl="1" indent="-228600" defTabSz="855663"/>
            <a:endParaRPr lang="en-US" sz="1200" dirty="0" smtClean="0"/>
          </a:p>
          <a:p>
            <a:pPr lvl="0"/>
            <a:r>
              <a:rPr lang="en-US" sz="1200" b="1" dirty="0" smtClean="0"/>
              <a:t>VII.  Conclusion</a:t>
            </a:r>
            <a:endParaRPr lang="en-US" sz="1200" dirty="0" smtClean="0"/>
          </a:p>
          <a:p>
            <a:pPr marL="685800" lvl="1" indent="-228600">
              <a:buFont typeface="+mj-lt"/>
              <a:buAutoNum type="alphaUcPeriod"/>
            </a:pPr>
            <a:r>
              <a:rPr lang="en-US" sz="1200" dirty="0" smtClean="0"/>
              <a:t>Restate thesis</a:t>
            </a:r>
          </a:p>
          <a:p>
            <a:pPr marL="685800" lvl="1" indent="-228600">
              <a:buFont typeface="+mj-lt"/>
              <a:buAutoNum type="alphaUcPeriod"/>
            </a:pPr>
            <a:r>
              <a:rPr lang="en-US" sz="1200" dirty="0" smtClean="0"/>
              <a:t>Show significance of the paper – Is this something you can see yourself doing every day?</a:t>
            </a:r>
          </a:p>
          <a:p>
            <a:pPr marL="685800" lvl="1" indent="-228600">
              <a:buFont typeface="+mj-lt"/>
              <a:buAutoNum type="alphaUcPeriod"/>
            </a:pPr>
            <a:r>
              <a:rPr lang="en-US" sz="1200" dirty="0" smtClean="0"/>
              <a:t>Powerful concluding thoughts – what did you learn about yourself in this process?</a:t>
            </a:r>
          </a:p>
          <a:p>
            <a:pPr marL="230188" lvl="1" indent="-228600" defTabSz="855663"/>
            <a:endParaRPr lang="en-US" sz="1200" dirty="0" smtClean="0"/>
          </a:p>
          <a:p>
            <a:pPr marL="685800" lvl="1" indent="-228600"/>
            <a:endParaRPr lang="en-US" sz="1200" b="1"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2362200"/>
            <a:ext cx="7406640" cy="2874336"/>
          </a:xfrm>
        </p:spPr>
        <p:txBody>
          <a:bodyPr>
            <a:normAutofit fontScale="92500" lnSpcReduction="10000"/>
          </a:bodyPr>
          <a:lstStyle/>
          <a:p>
            <a:r>
              <a:rPr lang="en-US" dirty="0" smtClean="0"/>
              <a:t>A wealth of helpful information</a:t>
            </a:r>
          </a:p>
          <a:p>
            <a:endParaRPr lang="en-US" dirty="0" smtClean="0"/>
          </a:p>
          <a:p>
            <a:endParaRPr lang="en-US" dirty="0" smtClean="0"/>
          </a:p>
          <a:p>
            <a:r>
              <a:rPr lang="en-US" sz="1800" dirty="0" smtClean="0">
                <a:solidFill>
                  <a:schemeClr val="tx1"/>
                </a:solidFill>
              </a:rPr>
              <a:t>Writing tips gathered from </a:t>
            </a:r>
          </a:p>
          <a:p>
            <a:r>
              <a:rPr lang="en-US" sz="1800" dirty="0" smtClean="0">
                <a:solidFill>
                  <a:schemeClr val="tx1"/>
                </a:solidFill>
              </a:rPr>
              <a:t>Purdue University’s</a:t>
            </a:r>
          </a:p>
          <a:p>
            <a:r>
              <a:rPr lang="en-US" sz="1800" dirty="0" smtClean="0">
                <a:solidFill>
                  <a:schemeClr val="tx1"/>
                </a:solidFill>
              </a:rPr>
              <a:t>Online Writing Lab</a:t>
            </a:r>
          </a:p>
          <a:p>
            <a:endParaRPr lang="en-US" sz="1800" dirty="0" smtClean="0">
              <a:solidFill>
                <a:schemeClr val="tx1"/>
              </a:solidFill>
            </a:endParaRPr>
          </a:p>
          <a:p>
            <a:r>
              <a:rPr lang="en-US" sz="1800" dirty="0" smtClean="0">
                <a:solidFill>
                  <a:schemeClr val="tx1"/>
                </a:solidFill>
              </a:rPr>
              <a:t>http://owl.english.purdue.edu</a:t>
            </a:r>
            <a:endParaRPr lang="en-US" sz="1800" dirty="0">
              <a:solidFill>
                <a:schemeClr val="tx1"/>
              </a:solidFill>
            </a:endParaRPr>
          </a:p>
        </p:txBody>
      </p:sp>
      <p:sp>
        <p:nvSpPr>
          <p:cNvPr id="4" name="Title 1"/>
          <p:cNvSpPr txBox="1">
            <a:spLocks/>
          </p:cNvSpPr>
          <p:nvPr/>
        </p:nvSpPr>
        <p:spPr>
          <a:xfrm>
            <a:off x="1447800" y="609600"/>
            <a:ext cx="7406640" cy="1472184"/>
          </a:xfrm>
          <a:prstGeom prst="rect">
            <a:avLst/>
          </a:prstGeom>
        </p:spPr>
        <p:txBody>
          <a:bodyPr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Writing Topic</a:t>
            </a:r>
            <a:r>
              <a:rPr kumimoji="0" lang="en-US" sz="4300" b="0" i="0" u="none" strike="noStrike" kern="1200" cap="none" spc="0" normalizeH="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Sentences</a:t>
            </a:r>
            <a:endParaRPr kumimoji="0" lang="en-US" sz="4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Sentences</a:t>
            </a:r>
            <a:endParaRPr lang="en-US" dirty="0"/>
          </a:p>
        </p:txBody>
      </p:sp>
      <p:sp>
        <p:nvSpPr>
          <p:cNvPr id="4" name="TextBox 3"/>
          <p:cNvSpPr txBox="1"/>
          <p:nvPr/>
        </p:nvSpPr>
        <p:spPr>
          <a:xfrm>
            <a:off x="1600200" y="1905000"/>
            <a:ext cx="6629400" cy="2221506"/>
          </a:xfrm>
          <a:prstGeom prst="rect">
            <a:avLst/>
          </a:prstGeom>
          <a:noFill/>
        </p:spPr>
        <p:txBody>
          <a:bodyPr wrap="square" numCol="1" rtlCol="0">
            <a:spAutoFit/>
          </a:bodyPr>
          <a:lstStyle/>
          <a:p>
            <a:pPr lvl="0">
              <a:lnSpc>
                <a:spcPct val="150000"/>
              </a:lnSpc>
              <a:buFont typeface="Arial" pitchFamily="34" charset="0"/>
              <a:buChar char="•"/>
            </a:pPr>
            <a:r>
              <a:rPr lang="en-US" sz="3200" dirty="0"/>
              <a:t>T</a:t>
            </a:r>
            <a:r>
              <a:rPr lang="en-US" sz="3200" dirty="0" smtClean="0"/>
              <a:t>opic sentences are the first sentence of a paragraph, representing the entirety of that paragraph</a:t>
            </a:r>
            <a:endParaRPr lang="en-US" sz="32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Sentences</a:t>
            </a:r>
            <a:endParaRPr lang="en-US" dirty="0"/>
          </a:p>
        </p:txBody>
      </p:sp>
      <p:sp>
        <p:nvSpPr>
          <p:cNvPr id="6" name="TextBox 5"/>
          <p:cNvSpPr txBox="1"/>
          <p:nvPr/>
        </p:nvSpPr>
        <p:spPr>
          <a:xfrm>
            <a:off x="1371600" y="1524000"/>
            <a:ext cx="6248400" cy="523220"/>
          </a:xfrm>
          <a:prstGeom prst="rect">
            <a:avLst/>
          </a:prstGeom>
          <a:noFill/>
        </p:spPr>
        <p:txBody>
          <a:bodyPr wrap="square" rtlCol="0">
            <a:spAutoFit/>
          </a:bodyPr>
          <a:lstStyle/>
          <a:p>
            <a:r>
              <a:rPr lang="en-US" sz="2800" b="1" dirty="0" smtClean="0">
                <a:solidFill>
                  <a:srgbClr val="3366FF"/>
                </a:solidFill>
              </a:rPr>
              <a:t>Practice:</a:t>
            </a:r>
            <a:endParaRPr lang="en-US" sz="2800" b="1" dirty="0">
              <a:solidFill>
                <a:srgbClr val="3366FF"/>
              </a:solidFill>
            </a:endParaRPr>
          </a:p>
        </p:txBody>
      </p:sp>
      <p:sp>
        <p:nvSpPr>
          <p:cNvPr id="7" name="TextBox 6"/>
          <p:cNvSpPr txBox="1"/>
          <p:nvPr/>
        </p:nvSpPr>
        <p:spPr>
          <a:xfrm>
            <a:off x="1371600" y="2590800"/>
            <a:ext cx="7467600" cy="3416320"/>
          </a:xfrm>
          <a:prstGeom prst="rect">
            <a:avLst/>
          </a:prstGeom>
          <a:noFill/>
        </p:spPr>
        <p:txBody>
          <a:bodyPr wrap="square" rtlCol="0">
            <a:spAutoFit/>
          </a:bodyPr>
          <a:lstStyle/>
          <a:p>
            <a:r>
              <a:rPr lang="en-US" sz="2400" dirty="0" smtClean="0">
                <a:solidFill>
                  <a:schemeClr val="bg1"/>
                </a:solidFill>
              </a:rPr>
              <a:t>Making French Toast involves three easy steps. </a:t>
            </a:r>
            <a:r>
              <a:rPr lang="en-US" sz="2400" dirty="0" smtClean="0"/>
              <a:t>First, get a couple of eggs from the refrigerator, and after cracking them open, stir them together with a fork until evenly blended. Second, add a little milk and vanilla, and then begin dipping your toast in the mixture until the egg soaks into the bread. Third, cook the pieces on a low temperature in the skillet for five minutes, standing close by to ensure that it doesn't burn. When finished, serve with syrup, whipped cream, and your favorite jam.</a:t>
            </a:r>
            <a:endParaRPr lang="en-US" sz="24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Sentences</a:t>
            </a:r>
            <a:endParaRPr lang="en-US" dirty="0"/>
          </a:p>
        </p:txBody>
      </p:sp>
      <p:sp>
        <p:nvSpPr>
          <p:cNvPr id="6" name="TextBox 5"/>
          <p:cNvSpPr txBox="1"/>
          <p:nvPr/>
        </p:nvSpPr>
        <p:spPr>
          <a:xfrm>
            <a:off x="1371600" y="1524000"/>
            <a:ext cx="6248400" cy="523220"/>
          </a:xfrm>
          <a:prstGeom prst="rect">
            <a:avLst/>
          </a:prstGeom>
          <a:noFill/>
        </p:spPr>
        <p:txBody>
          <a:bodyPr wrap="square" rtlCol="0">
            <a:spAutoFit/>
          </a:bodyPr>
          <a:lstStyle/>
          <a:p>
            <a:r>
              <a:rPr lang="en-US" sz="2800" b="1" dirty="0" smtClean="0">
                <a:solidFill>
                  <a:srgbClr val="3366FF"/>
                </a:solidFill>
              </a:rPr>
              <a:t>Practice:</a:t>
            </a:r>
            <a:endParaRPr lang="en-US" sz="2800" b="1" dirty="0">
              <a:solidFill>
                <a:srgbClr val="3366FF"/>
              </a:solidFill>
            </a:endParaRPr>
          </a:p>
        </p:txBody>
      </p:sp>
      <p:sp>
        <p:nvSpPr>
          <p:cNvPr id="7" name="TextBox 6"/>
          <p:cNvSpPr txBox="1"/>
          <p:nvPr/>
        </p:nvSpPr>
        <p:spPr>
          <a:xfrm>
            <a:off x="1371600" y="2590800"/>
            <a:ext cx="7467600" cy="3416320"/>
          </a:xfrm>
          <a:prstGeom prst="rect">
            <a:avLst/>
          </a:prstGeom>
          <a:noFill/>
        </p:spPr>
        <p:txBody>
          <a:bodyPr wrap="square" rtlCol="0">
            <a:spAutoFit/>
          </a:bodyPr>
          <a:lstStyle/>
          <a:p>
            <a:r>
              <a:rPr lang="en-US" sz="2400" dirty="0" smtClean="0">
                <a:solidFill>
                  <a:srgbClr val="FF0000"/>
                </a:solidFill>
              </a:rPr>
              <a:t>Making French Toast involves three easy steps. </a:t>
            </a:r>
            <a:r>
              <a:rPr lang="en-US" sz="2400" dirty="0" smtClean="0"/>
              <a:t>First, get a couple of eggs from the refrigerator, and after cracking them open, stir them together with a fork until evenly blended. Second, add a little milk and vanilla, and then begin dipping your toast in the mixture until the egg soaks into the bread. Third, cook the pieces on a low temperature in the skillet for five minutes, standing close by to ensure that it doesn't burn. When finished, serve with syrup, whipped cream, and your favorite jam.</a:t>
            </a:r>
            <a:endParaRPr lang="en-US" sz="24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Sentences</a:t>
            </a:r>
            <a:endParaRPr lang="en-US" dirty="0"/>
          </a:p>
        </p:txBody>
      </p:sp>
      <p:sp>
        <p:nvSpPr>
          <p:cNvPr id="5" name="TextBox 4"/>
          <p:cNvSpPr txBox="1"/>
          <p:nvPr/>
        </p:nvSpPr>
        <p:spPr>
          <a:xfrm>
            <a:off x="1219200" y="2398216"/>
            <a:ext cx="7772400" cy="4524315"/>
          </a:xfrm>
          <a:prstGeom prst="rect">
            <a:avLst/>
          </a:prstGeom>
          <a:noFill/>
        </p:spPr>
        <p:txBody>
          <a:bodyPr wrap="square" rtlCol="0">
            <a:spAutoFit/>
          </a:bodyPr>
          <a:lstStyle/>
          <a:p>
            <a:r>
              <a:rPr lang="en-US" sz="2400" dirty="0" smtClean="0">
                <a:solidFill>
                  <a:schemeClr val="bg1"/>
                </a:solidFill>
              </a:rPr>
              <a:t>A post-secondary education can have very positive effects on income and employment. </a:t>
            </a:r>
            <a:r>
              <a:rPr lang="en-US" sz="2400" dirty="0" smtClean="0">
                <a:solidFill>
                  <a:srgbClr val="FF0000"/>
                </a:solidFill>
              </a:rPr>
              <a:t> </a:t>
            </a:r>
            <a:r>
              <a:rPr lang="en-US" sz="2400" dirty="0" smtClean="0"/>
              <a:t>Numerous studies conducted in the United States over the past ten years have demonstrated that earnings for anyone with a post-secondary education are on average twenty percent higher than the earnings of those whose education stopped with a high school diploma.  Incomes are higher still for those with four-year degrees, and even higher at the master’s and doctoral levels.  Regardless of the post-secondary degree level, graduates are fifteen percent less likely to be laid off in difficult economic times.</a:t>
            </a:r>
          </a:p>
          <a:p>
            <a:endParaRPr lang="en-US" sz="2400" dirty="0"/>
          </a:p>
        </p:txBody>
      </p:sp>
      <p:sp>
        <p:nvSpPr>
          <p:cNvPr id="6" name="TextBox 5"/>
          <p:cNvSpPr txBox="1"/>
          <p:nvPr/>
        </p:nvSpPr>
        <p:spPr>
          <a:xfrm>
            <a:off x="1371600" y="1524000"/>
            <a:ext cx="6248400" cy="523220"/>
          </a:xfrm>
          <a:prstGeom prst="rect">
            <a:avLst/>
          </a:prstGeom>
          <a:noFill/>
        </p:spPr>
        <p:txBody>
          <a:bodyPr wrap="square" rtlCol="0">
            <a:spAutoFit/>
          </a:bodyPr>
          <a:lstStyle/>
          <a:p>
            <a:r>
              <a:rPr lang="en-US" sz="2800" b="1" dirty="0" smtClean="0">
                <a:solidFill>
                  <a:srgbClr val="3366FF"/>
                </a:solidFill>
              </a:rPr>
              <a:t>Here’s an example:</a:t>
            </a:r>
            <a:endParaRPr lang="en-US" sz="2800" b="1" dirty="0">
              <a:solidFill>
                <a:srgbClr val="3366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things to consider:</a:t>
            </a:r>
            <a:endParaRPr lang="en-US" dirty="0"/>
          </a:p>
        </p:txBody>
      </p:sp>
      <p:sp>
        <p:nvSpPr>
          <p:cNvPr id="3" name="Content Placeholder 2"/>
          <p:cNvSpPr>
            <a:spLocks noGrp="1"/>
          </p:cNvSpPr>
          <p:nvPr>
            <p:ph idx="1"/>
          </p:nvPr>
        </p:nvSpPr>
        <p:spPr>
          <a:xfrm>
            <a:off x="1435608" y="1447800"/>
            <a:ext cx="7498080" cy="4800600"/>
          </a:xfrm>
        </p:spPr>
        <p:txBody>
          <a:bodyPr/>
          <a:lstStyle/>
          <a:p>
            <a:r>
              <a:rPr lang="en-US" dirty="0" smtClean="0"/>
              <a:t>Which three texts have you chosen to write about?</a:t>
            </a:r>
          </a:p>
          <a:p>
            <a:endParaRPr lang="en-US" dirty="0" smtClean="0"/>
          </a:p>
          <a:p>
            <a:r>
              <a:rPr lang="en-US" dirty="0" smtClean="0"/>
              <a:t>What connections have you made between them?</a:t>
            </a:r>
            <a:endParaRPr lang="en-US" dirty="0" smtClean="0"/>
          </a:p>
          <a:p>
            <a:endParaRPr lang="en-US" dirty="0"/>
          </a:p>
          <a:p>
            <a:r>
              <a:rPr lang="en-US" dirty="0" smtClean="0"/>
              <a:t>What topics will make up the sections of your paper?</a:t>
            </a:r>
            <a:endParaRPr lang="en-US" dirty="0"/>
          </a:p>
        </p:txBody>
      </p:sp>
    </p:spTree>
    <p:extLst>
      <p:ext uri="{BB962C8B-B14F-4D97-AF65-F5344CB8AC3E}">
        <p14:creationId xmlns:p14="http://schemas.microsoft.com/office/powerpoint/2010/main" val="53654746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Sentences</a:t>
            </a:r>
            <a:endParaRPr lang="en-US" dirty="0"/>
          </a:p>
        </p:txBody>
      </p:sp>
      <p:sp>
        <p:nvSpPr>
          <p:cNvPr id="5" name="TextBox 4"/>
          <p:cNvSpPr txBox="1"/>
          <p:nvPr/>
        </p:nvSpPr>
        <p:spPr>
          <a:xfrm>
            <a:off x="1219200" y="2398216"/>
            <a:ext cx="7772400" cy="4524315"/>
          </a:xfrm>
          <a:prstGeom prst="rect">
            <a:avLst/>
          </a:prstGeom>
          <a:noFill/>
        </p:spPr>
        <p:txBody>
          <a:bodyPr wrap="square" rtlCol="0">
            <a:spAutoFit/>
          </a:bodyPr>
          <a:lstStyle/>
          <a:p>
            <a:r>
              <a:rPr lang="en-US" sz="2400" dirty="0" smtClean="0">
                <a:solidFill>
                  <a:srgbClr val="FF0000"/>
                </a:solidFill>
              </a:rPr>
              <a:t>A post-secondary education can have very positive effects on income and employment.  </a:t>
            </a:r>
            <a:r>
              <a:rPr lang="en-US" sz="2400" dirty="0" smtClean="0"/>
              <a:t>Numerous studies conducted in the United States over the past ten years have demonstrated that earnings for anyone with a post-secondary education are on average twenty percent higher than the earnings of those whose education stopped with a high school diploma.  Incomes are higher still for those with four-year degrees, and even higher at the master’s and doctoral levels.  Regardless of the post-secondary degree level, graduates are fifteen percent less likely to be laid off in difficult economic times.</a:t>
            </a:r>
          </a:p>
          <a:p>
            <a:endParaRPr lang="en-US" sz="2400" dirty="0"/>
          </a:p>
        </p:txBody>
      </p:sp>
      <p:sp>
        <p:nvSpPr>
          <p:cNvPr id="6" name="TextBox 5"/>
          <p:cNvSpPr txBox="1"/>
          <p:nvPr/>
        </p:nvSpPr>
        <p:spPr>
          <a:xfrm>
            <a:off x="1371600" y="1524000"/>
            <a:ext cx="6248400" cy="523220"/>
          </a:xfrm>
          <a:prstGeom prst="rect">
            <a:avLst/>
          </a:prstGeom>
          <a:noFill/>
        </p:spPr>
        <p:txBody>
          <a:bodyPr wrap="square" rtlCol="0">
            <a:spAutoFit/>
          </a:bodyPr>
          <a:lstStyle/>
          <a:p>
            <a:r>
              <a:rPr lang="en-US" sz="2800" b="1" dirty="0" smtClean="0">
                <a:solidFill>
                  <a:srgbClr val="3366FF"/>
                </a:solidFill>
              </a:rPr>
              <a:t>Here’s an example:</a:t>
            </a:r>
            <a:endParaRPr lang="en-US" sz="2800" b="1" dirty="0">
              <a:solidFill>
                <a:srgbClr val="3366FF"/>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Sentences</a:t>
            </a:r>
            <a:endParaRPr lang="en-US" dirty="0"/>
          </a:p>
        </p:txBody>
      </p:sp>
      <p:sp>
        <p:nvSpPr>
          <p:cNvPr id="4" name="TextBox 3"/>
          <p:cNvSpPr txBox="1"/>
          <p:nvPr/>
        </p:nvSpPr>
        <p:spPr>
          <a:xfrm>
            <a:off x="1524000" y="1600200"/>
            <a:ext cx="7162800" cy="3046988"/>
          </a:xfrm>
          <a:prstGeom prst="rect">
            <a:avLst/>
          </a:prstGeom>
          <a:noFill/>
        </p:spPr>
        <p:txBody>
          <a:bodyPr wrap="square" numCol="1" rtlCol="0">
            <a:spAutoFit/>
          </a:bodyPr>
          <a:lstStyle/>
          <a:p>
            <a:pPr lvl="0">
              <a:lnSpc>
                <a:spcPct val="150000"/>
              </a:lnSpc>
              <a:buFont typeface="Arial" pitchFamily="34" charset="0"/>
              <a:buChar char="•"/>
            </a:pPr>
            <a:r>
              <a:rPr lang="en-US" sz="3200" dirty="0" smtClean="0"/>
              <a:t>When they are used to their fullest potential, topic sentences also become a </a:t>
            </a:r>
            <a:r>
              <a:rPr lang="en-US" sz="3200" dirty="0" smtClean="0">
                <a:solidFill>
                  <a:srgbClr val="0070C0"/>
                </a:solidFill>
              </a:rPr>
              <a:t>bridge</a:t>
            </a:r>
            <a:r>
              <a:rPr lang="en-US" sz="3200" dirty="0" smtClean="0"/>
              <a:t> between the previous paragraph and the next one.</a:t>
            </a:r>
            <a:endParaRPr lang="en-US" sz="3200" b="1" dirty="0"/>
          </a:p>
        </p:txBody>
      </p:sp>
      <p:pic>
        <p:nvPicPr>
          <p:cNvPr id="5" name="Picture 4" descr="bridge_drawing_svg.png"/>
          <p:cNvPicPr>
            <a:picLocks noChangeAspect="1"/>
          </p:cNvPicPr>
          <p:nvPr/>
        </p:nvPicPr>
        <p:blipFill>
          <a:blip r:embed="rId2" cstate="print"/>
          <a:stretch>
            <a:fillRect/>
          </a:stretch>
        </p:blipFill>
        <p:spPr>
          <a:xfrm>
            <a:off x="3505200" y="5029200"/>
            <a:ext cx="2971800" cy="1485900"/>
          </a:xfrm>
          <a:prstGeom prst="rect">
            <a:avLst/>
          </a:prstGeom>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Sentences</a:t>
            </a:r>
            <a:endParaRPr lang="en-US" dirty="0"/>
          </a:p>
        </p:txBody>
      </p:sp>
      <p:sp>
        <p:nvSpPr>
          <p:cNvPr id="6" name="TextBox 5"/>
          <p:cNvSpPr txBox="1"/>
          <p:nvPr/>
        </p:nvSpPr>
        <p:spPr>
          <a:xfrm>
            <a:off x="1371600" y="1524000"/>
            <a:ext cx="6248400" cy="523220"/>
          </a:xfrm>
          <a:prstGeom prst="rect">
            <a:avLst/>
          </a:prstGeom>
          <a:noFill/>
        </p:spPr>
        <p:txBody>
          <a:bodyPr wrap="square" rtlCol="0">
            <a:spAutoFit/>
          </a:bodyPr>
          <a:lstStyle/>
          <a:p>
            <a:r>
              <a:rPr lang="en-US" sz="2800" b="1" dirty="0" smtClean="0">
                <a:solidFill>
                  <a:srgbClr val="3366FF"/>
                </a:solidFill>
              </a:rPr>
              <a:t>Consider this next example:</a:t>
            </a:r>
            <a:endParaRPr lang="en-US" sz="2800" b="1" dirty="0">
              <a:solidFill>
                <a:srgbClr val="3366FF"/>
              </a:solidFill>
            </a:endParaRPr>
          </a:p>
        </p:txBody>
      </p:sp>
      <p:sp>
        <p:nvSpPr>
          <p:cNvPr id="7" name="TextBox 6"/>
          <p:cNvSpPr txBox="1"/>
          <p:nvPr/>
        </p:nvSpPr>
        <p:spPr>
          <a:xfrm>
            <a:off x="1371600" y="2819400"/>
            <a:ext cx="7467600" cy="1569660"/>
          </a:xfrm>
          <a:prstGeom prst="rect">
            <a:avLst/>
          </a:prstGeom>
          <a:noFill/>
        </p:spPr>
        <p:txBody>
          <a:bodyPr wrap="square" rtlCol="0">
            <a:spAutoFit/>
          </a:bodyPr>
          <a:lstStyle/>
          <a:p>
            <a:r>
              <a:rPr lang="en-US" sz="2400" dirty="0" smtClean="0"/>
              <a:t>In addition to the economic benefits, a post-secondary education can provide very clear cultural benefits.  People with post-secondary degrees...</a:t>
            </a:r>
          </a:p>
          <a:p>
            <a:endParaRPr lang="en-US" sz="2400" dirty="0"/>
          </a:p>
        </p:txBody>
      </p:sp>
      <p:pic>
        <p:nvPicPr>
          <p:cNvPr id="5" name="Picture 4" descr="bridge_drawing_svg.png"/>
          <p:cNvPicPr>
            <a:picLocks noChangeAspect="1"/>
          </p:cNvPicPr>
          <p:nvPr/>
        </p:nvPicPr>
        <p:blipFill>
          <a:blip r:embed="rId2" cstate="print"/>
          <a:stretch>
            <a:fillRect/>
          </a:stretch>
        </p:blipFill>
        <p:spPr>
          <a:xfrm>
            <a:off x="3505200" y="5029200"/>
            <a:ext cx="2971800" cy="1485900"/>
          </a:xfrm>
          <a:prstGeom prst="rect">
            <a:avLst/>
          </a:prstGeom>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Sentences</a:t>
            </a:r>
            <a:endParaRPr lang="en-US" dirty="0"/>
          </a:p>
        </p:txBody>
      </p:sp>
      <p:sp>
        <p:nvSpPr>
          <p:cNvPr id="6" name="TextBox 5"/>
          <p:cNvSpPr txBox="1"/>
          <p:nvPr/>
        </p:nvSpPr>
        <p:spPr>
          <a:xfrm>
            <a:off x="1371600" y="1524000"/>
            <a:ext cx="6248400" cy="523220"/>
          </a:xfrm>
          <a:prstGeom prst="rect">
            <a:avLst/>
          </a:prstGeom>
          <a:noFill/>
        </p:spPr>
        <p:txBody>
          <a:bodyPr wrap="square" rtlCol="0">
            <a:spAutoFit/>
          </a:bodyPr>
          <a:lstStyle/>
          <a:p>
            <a:r>
              <a:rPr lang="en-US" sz="2800" b="1" dirty="0" smtClean="0">
                <a:solidFill>
                  <a:srgbClr val="3366FF"/>
                </a:solidFill>
              </a:rPr>
              <a:t>Practice:</a:t>
            </a:r>
            <a:endParaRPr lang="en-US" sz="2800" b="1" dirty="0">
              <a:solidFill>
                <a:srgbClr val="3366FF"/>
              </a:solidFill>
            </a:endParaRPr>
          </a:p>
        </p:txBody>
      </p:sp>
      <p:sp>
        <p:nvSpPr>
          <p:cNvPr id="7" name="TextBox 6"/>
          <p:cNvSpPr txBox="1"/>
          <p:nvPr/>
        </p:nvSpPr>
        <p:spPr>
          <a:xfrm>
            <a:off x="1371600" y="2590800"/>
            <a:ext cx="7467600" cy="3416320"/>
          </a:xfrm>
          <a:prstGeom prst="rect">
            <a:avLst/>
          </a:prstGeom>
          <a:noFill/>
        </p:spPr>
        <p:txBody>
          <a:bodyPr wrap="square" rtlCol="0">
            <a:spAutoFit/>
          </a:bodyPr>
          <a:lstStyle/>
          <a:p>
            <a:r>
              <a:rPr lang="en-US" sz="2400" dirty="0" smtClean="0">
                <a:solidFill>
                  <a:schemeClr val="bg1"/>
                </a:solidFill>
              </a:rPr>
              <a:t>The writing process consists of four main stages: gather, organize, write, revise. </a:t>
            </a:r>
            <a:r>
              <a:rPr lang="en-US" sz="2400" dirty="0" smtClean="0"/>
              <a:t> The gathering stage consists of researching, brainstorming, and analyzing in order to come up with a thesis. The next stage, organization, requires you to think about a logical and persuasive arrangement for your various ideas. The writing stage requires you to sit down and, following and outline, construct your essay. The fourth and final stage involves endless revision: going over and over what you've written to make it better.</a:t>
            </a:r>
            <a:endParaRPr lang="en-US" sz="24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Sentences</a:t>
            </a:r>
            <a:endParaRPr lang="en-US" dirty="0"/>
          </a:p>
        </p:txBody>
      </p:sp>
      <p:sp>
        <p:nvSpPr>
          <p:cNvPr id="6" name="TextBox 5"/>
          <p:cNvSpPr txBox="1"/>
          <p:nvPr/>
        </p:nvSpPr>
        <p:spPr>
          <a:xfrm>
            <a:off x="1371600" y="1524000"/>
            <a:ext cx="6248400" cy="523220"/>
          </a:xfrm>
          <a:prstGeom prst="rect">
            <a:avLst/>
          </a:prstGeom>
          <a:noFill/>
        </p:spPr>
        <p:txBody>
          <a:bodyPr wrap="square" rtlCol="0">
            <a:spAutoFit/>
          </a:bodyPr>
          <a:lstStyle/>
          <a:p>
            <a:r>
              <a:rPr lang="en-US" sz="2800" b="1" dirty="0" smtClean="0">
                <a:solidFill>
                  <a:srgbClr val="3366FF"/>
                </a:solidFill>
              </a:rPr>
              <a:t>Practice:</a:t>
            </a:r>
            <a:endParaRPr lang="en-US" sz="2800" b="1" dirty="0">
              <a:solidFill>
                <a:srgbClr val="3366FF"/>
              </a:solidFill>
            </a:endParaRPr>
          </a:p>
        </p:txBody>
      </p:sp>
      <p:sp>
        <p:nvSpPr>
          <p:cNvPr id="7" name="TextBox 6"/>
          <p:cNvSpPr txBox="1"/>
          <p:nvPr/>
        </p:nvSpPr>
        <p:spPr>
          <a:xfrm>
            <a:off x="1371600" y="2590800"/>
            <a:ext cx="7467600" cy="3416320"/>
          </a:xfrm>
          <a:prstGeom prst="rect">
            <a:avLst/>
          </a:prstGeom>
          <a:noFill/>
        </p:spPr>
        <p:txBody>
          <a:bodyPr wrap="square" rtlCol="0">
            <a:spAutoFit/>
          </a:bodyPr>
          <a:lstStyle/>
          <a:p>
            <a:r>
              <a:rPr lang="en-US" sz="2400" dirty="0" smtClean="0">
                <a:solidFill>
                  <a:srgbClr val="FF0000"/>
                </a:solidFill>
              </a:rPr>
              <a:t>The writing process consists of four main stages: gather, organize, write, revise.  </a:t>
            </a:r>
            <a:r>
              <a:rPr lang="en-US" sz="2400" dirty="0" smtClean="0"/>
              <a:t>The gathering stage consists of researching, brainstorming, and analyzing in order to come up with a thesis. The next stage, organization, requires you to think about a logical and persuasive arrangement for your various ideas. The writing stage requires you to sit down and, following and outline, construct your essay. The fourth and final stage involves endless revision: going over and over what you've written to make it better.</a:t>
            </a:r>
            <a:endParaRPr lang="en-US" sz="24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2362200"/>
            <a:ext cx="7406640" cy="2874336"/>
          </a:xfrm>
        </p:spPr>
        <p:txBody>
          <a:bodyPr>
            <a:normAutofit fontScale="92500" lnSpcReduction="10000"/>
          </a:bodyPr>
          <a:lstStyle/>
          <a:p>
            <a:r>
              <a:rPr lang="en-US" dirty="0" smtClean="0"/>
              <a:t>A wealth of helpful information</a:t>
            </a:r>
          </a:p>
          <a:p>
            <a:endParaRPr lang="en-US" dirty="0" smtClean="0"/>
          </a:p>
          <a:p>
            <a:endParaRPr lang="en-US" dirty="0" smtClean="0"/>
          </a:p>
          <a:p>
            <a:r>
              <a:rPr lang="en-US" sz="1800" dirty="0" smtClean="0">
                <a:solidFill>
                  <a:schemeClr val="tx1"/>
                </a:solidFill>
              </a:rPr>
              <a:t>Writing tips gathered from </a:t>
            </a:r>
          </a:p>
          <a:p>
            <a:r>
              <a:rPr lang="en-US" sz="1800" dirty="0" smtClean="0">
                <a:solidFill>
                  <a:schemeClr val="tx1"/>
                </a:solidFill>
              </a:rPr>
              <a:t>Purdue University’s</a:t>
            </a:r>
          </a:p>
          <a:p>
            <a:r>
              <a:rPr lang="en-US" sz="1800" dirty="0" smtClean="0">
                <a:solidFill>
                  <a:schemeClr val="tx1"/>
                </a:solidFill>
              </a:rPr>
              <a:t>Online Writing Lab</a:t>
            </a:r>
          </a:p>
          <a:p>
            <a:endParaRPr lang="en-US" sz="1800" dirty="0" smtClean="0">
              <a:solidFill>
                <a:schemeClr val="tx1"/>
              </a:solidFill>
            </a:endParaRPr>
          </a:p>
          <a:p>
            <a:r>
              <a:rPr lang="en-US" sz="1800" dirty="0" smtClean="0">
                <a:solidFill>
                  <a:schemeClr val="tx1"/>
                </a:solidFill>
              </a:rPr>
              <a:t>http://owl.english.purdue.edu</a:t>
            </a:r>
            <a:endParaRPr lang="en-US" sz="1800" dirty="0">
              <a:solidFill>
                <a:schemeClr val="tx1"/>
              </a:solidFill>
            </a:endParaRPr>
          </a:p>
        </p:txBody>
      </p:sp>
      <p:sp>
        <p:nvSpPr>
          <p:cNvPr id="4" name="Title 1"/>
          <p:cNvSpPr txBox="1">
            <a:spLocks/>
          </p:cNvSpPr>
          <p:nvPr/>
        </p:nvSpPr>
        <p:spPr>
          <a:xfrm>
            <a:off x="1447800" y="609600"/>
            <a:ext cx="7406640" cy="1472184"/>
          </a:xfrm>
          <a:prstGeom prst="rect">
            <a:avLst/>
          </a:prstGeom>
        </p:spPr>
        <p:txBody>
          <a:bodyPr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Writing Paragraphs</a:t>
            </a:r>
            <a:endParaRPr kumimoji="0" lang="en-US" sz="4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Tree>
    <p:extLst>
      <p:ext uri="{BB962C8B-B14F-4D97-AF65-F5344CB8AC3E}">
        <p14:creationId xmlns:p14="http://schemas.microsoft.com/office/powerpoint/2010/main" val="242954189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paragraph?</a:t>
            </a:r>
            <a:endParaRPr lang="en-US" dirty="0"/>
          </a:p>
        </p:txBody>
      </p:sp>
      <p:sp>
        <p:nvSpPr>
          <p:cNvPr id="4" name="TextBox 3"/>
          <p:cNvSpPr txBox="1"/>
          <p:nvPr/>
        </p:nvSpPr>
        <p:spPr>
          <a:xfrm>
            <a:off x="1447800" y="2286000"/>
            <a:ext cx="7010400" cy="3170099"/>
          </a:xfrm>
          <a:prstGeom prst="rect">
            <a:avLst/>
          </a:prstGeom>
          <a:noFill/>
        </p:spPr>
        <p:txBody>
          <a:bodyPr wrap="square" rtlCol="0">
            <a:spAutoFit/>
          </a:bodyPr>
          <a:lstStyle/>
          <a:p>
            <a:pPr>
              <a:buFont typeface="Arial" pitchFamily="34" charset="0"/>
              <a:buChar char="•"/>
            </a:pPr>
            <a:r>
              <a:rPr lang="en-US" sz="2000" dirty="0" smtClean="0"/>
              <a:t>A paragraph is a collection of related sentences dealing with a single topic. </a:t>
            </a:r>
          </a:p>
          <a:p>
            <a:pPr>
              <a:buFont typeface="Arial" pitchFamily="34" charset="0"/>
              <a:buChar char="•"/>
            </a:pPr>
            <a:endParaRPr lang="en-US" sz="2000" dirty="0"/>
          </a:p>
          <a:p>
            <a:pPr>
              <a:buFont typeface="Arial" pitchFamily="34" charset="0"/>
              <a:buChar char="•"/>
            </a:pPr>
            <a:r>
              <a:rPr lang="en-US" sz="2000" dirty="0" smtClean="0"/>
              <a:t>Learning to write good paragraphs will help you as a writer stay on track during your drafting and revision stages. </a:t>
            </a:r>
          </a:p>
          <a:p>
            <a:pPr>
              <a:buFont typeface="Arial" pitchFamily="34" charset="0"/>
              <a:buChar char="•"/>
            </a:pPr>
            <a:endParaRPr lang="en-US" sz="2000" dirty="0"/>
          </a:p>
          <a:p>
            <a:pPr>
              <a:buFont typeface="Arial" pitchFamily="34" charset="0"/>
              <a:buChar char="•"/>
            </a:pPr>
            <a:r>
              <a:rPr lang="en-US" sz="2000" dirty="0" smtClean="0"/>
              <a:t>Good paragraphing helps your readers to follow your writing.  </a:t>
            </a:r>
          </a:p>
          <a:p>
            <a:pPr>
              <a:buFont typeface="Arial" pitchFamily="34" charset="0"/>
              <a:buChar char="•"/>
            </a:pPr>
            <a:endParaRPr lang="en-US" sz="2000" dirty="0"/>
          </a:p>
          <a:p>
            <a:pPr>
              <a:buFont typeface="Arial" pitchFamily="34" charset="0"/>
              <a:buChar char="•"/>
            </a:pPr>
            <a:r>
              <a:rPr lang="en-US" sz="2000" dirty="0" smtClean="0"/>
              <a:t>You can have fantastic ideas, but if those ideas aren't presented in an organized fashion, you will lose your readers. </a:t>
            </a:r>
            <a:endParaRPr lang="en-US" sz="20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for Paragraphs</a:t>
            </a:r>
            <a:endParaRPr lang="en-US" dirty="0"/>
          </a:p>
        </p:txBody>
      </p:sp>
      <p:sp>
        <p:nvSpPr>
          <p:cNvPr id="4" name="TextBox 3"/>
          <p:cNvSpPr txBox="1"/>
          <p:nvPr/>
        </p:nvSpPr>
        <p:spPr>
          <a:xfrm>
            <a:off x="1295400" y="2011501"/>
            <a:ext cx="7315200" cy="3170099"/>
          </a:xfrm>
          <a:prstGeom prst="rect">
            <a:avLst/>
          </a:prstGeom>
          <a:noFill/>
        </p:spPr>
        <p:txBody>
          <a:bodyPr wrap="square" rtlCol="0">
            <a:spAutoFit/>
          </a:bodyPr>
          <a:lstStyle/>
          <a:p>
            <a:pPr>
              <a:buFont typeface="Arial" pitchFamily="34" charset="0"/>
              <a:buChar char="•"/>
            </a:pPr>
            <a:r>
              <a:rPr lang="en-US" sz="2000" dirty="0" smtClean="0"/>
              <a:t>The basic rule of thumb with paragraphing is to keep </a:t>
            </a:r>
            <a:r>
              <a:rPr lang="en-US" sz="2000" dirty="0" smtClean="0">
                <a:solidFill>
                  <a:srgbClr val="FF0000"/>
                </a:solidFill>
              </a:rPr>
              <a:t>one idea to one paragraph</a:t>
            </a:r>
            <a:r>
              <a:rPr lang="en-US" sz="2000" dirty="0" smtClean="0"/>
              <a:t>. If you begin to transition into a new idea, it belongs in a new paragraph. </a:t>
            </a:r>
          </a:p>
          <a:p>
            <a:pPr>
              <a:buFont typeface="Arial" pitchFamily="34" charset="0"/>
              <a:buChar char="•"/>
            </a:pPr>
            <a:endParaRPr lang="en-US" sz="2000" dirty="0"/>
          </a:p>
          <a:p>
            <a:pPr>
              <a:buFont typeface="Arial" pitchFamily="34" charset="0"/>
              <a:buChar char="•"/>
            </a:pPr>
            <a:r>
              <a:rPr lang="en-US" sz="2000" dirty="0" smtClean="0"/>
              <a:t>Each paragraph should deal with one idea and several bits of supporting evidence. You can also have several points in a single paragraph as long as they relate to the overall topic of the paragraph. </a:t>
            </a:r>
          </a:p>
          <a:p>
            <a:pPr>
              <a:buFont typeface="Arial" pitchFamily="34" charset="0"/>
              <a:buChar char="•"/>
            </a:pPr>
            <a:endParaRPr lang="en-US" sz="2000" dirty="0"/>
          </a:p>
          <a:p>
            <a:pPr>
              <a:buFont typeface="Arial" pitchFamily="34" charset="0"/>
              <a:buChar char="•"/>
            </a:pPr>
            <a:r>
              <a:rPr lang="en-US" sz="2000" dirty="0" smtClean="0"/>
              <a:t>If the single points start to get long, then elaborate on each one and place them in their own paragraphs.</a:t>
            </a:r>
            <a:endParaRPr lang="en-US" sz="20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paragraphs should have:</a:t>
            </a:r>
            <a:endParaRPr lang="en-US" dirty="0"/>
          </a:p>
        </p:txBody>
      </p:sp>
      <p:sp>
        <p:nvSpPr>
          <p:cNvPr id="4" name="TextBox 3"/>
          <p:cNvSpPr txBox="1"/>
          <p:nvPr/>
        </p:nvSpPr>
        <p:spPr>
          <a:xfrm>
            <a:off x="1295400" y="2286000"/>
            <a:ext cx="7467600" cy="2862322"/>
          </a:xfrm>
          <a:prstGeom prst="rect">
            <a:avLst/>
          </a:prstGeom>
          <a:noFill/>
        </p:spPr>
        <p:txBody>
          <a:bodyPr wrap="square" rtlCol="0">
            <a:spAutoFit/>
          </a:bodyPr>
          <a:lstStyle/>
          <a:p>
            <a:pPr>
              <a:buFont typeface="Arial" pitchFamily="34" charset="0"/>
              <a:buChar char="•"/>
            </a:pPr>
            <a:r>
              <a:rPr lang="en-US" sz="2000" dirty="0" smtClean="0"/>
              <a:t>A topic sentence is a sentence that indicates what idea the paragraph is about.  Topic sentences grow out of the ideas in your thesis. </a:t>
            </a:r>
          </a:p>
          <a:p>
            <a:pPr>
              <a:buFont typeface="Arial" pitchFamily="34" charset="0"/>
              <a:buChar char="•"/>
            </a:pPr>
            <a:endParaRPr lang="en-US" sz="2000" dirty="0" smtClean="0"/>
          </a:p>
          <a:p>
            <a:pPr>
              <a:buFont typeface="Arial" pitchFamily="34" charset="0"/>
              <a:buChar char="•"/>
            </a:pPr>
            <a:r>
              <a:rPr lang="en-US" sz="2000" dirty="0" smtClean="0"/>
              <a:t>An easy way to make sure your reader understands the topic of the paragraph is to put your topic sentence near the beginning of the paragraph. </a:t>
            </a:r>
          </a:p>
          <a:p>
            <a:pPr>
              <a:buFont typeface="Arial" pitchFamily="34" charset="0"/>
              <a:buChar char="•"/>
            </a:pPr>
            <a:endParaRPr lang="en-US" sz="2000" dirty="0" smtClean="0"/>
          </a:p>
          <a:p>
            <a:pPr>
              <a:buFont typeface="Arial" pitchFamily="34" charset="0"/>
              <a:buChar char="•"/>
            </a:pPr>
            <a:r>
              <a:rPr lang="en-US" sz="2000" dirty="0" smtClean="0"/>
              <a:t>By reading your topic sentence, your reader should be able to easily summarize what the paragraph is about.</a:t>
            </a:r>
            <a:endParaRPr lang="en-US" sz="2000" dirty="0"/>
          </a:p>
        </p:txBody>
      </p:sp>
      <p:sp>
        <p:nvSpPr>
          <p:cNvPr id="6" name="Content Placeholder 2"/>
          <p:cNvSpPr>
            <a:spLocks noGrp="1"/>
          </p:cNvSpPr>
          <p:nvPr>
            <p:ph idx="1"/>
          </p:nvPr>
        </p:nvSpPr>
        <p:spPr>
          <a:xfrm>
            <a:off x="1435608" y="1447800"/>
            <a:ext cx="7498080" cy="914400"/>
          </a:xfrm>
        </p:spPr>
        <p:txBody>
          <a:bodyPr/>
          <a:lstStyle/>
          <a:p>
            <a:r>
              <a:rPr lang="en-US" dirty="0" smtClean="0">
                <a:solidFill>
                  <a:srgbClr val="FF0000"/>
                </a:solidFill>
              </a:rPr>
              <a:t>Topic sentence</a:t>
            </a:r>
            <a:endParaRPr lang="en-US" dirty="0">
              <a:solidFill>
                <a:srgbClr val="FF0000"/>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paragraphs should have:</a:t>
            </a:r>
            <a:endParaRPr lang="en-US" dirty="0"/>
          </a:p>
        </p:txBody>
      </p:sp>
      <p:sp>
        <p:nvSpPr>
          <p:cNvPr id="4" name="TextBox 3"/>
          <p:cNvSpPr txBox="1"/>
          <p:nvPr/>
        </p:nvSpPr>
        <p:spPr>
          <a:xfrm>
            <a:off x="1295400" y="2286000"/>
            <a:ext cx="7467600" cy="1015663"/>
          </a:xfrm>
          <a:prstGeom prst="rect">
            <a:avLst/>
          </a:prstGeom>
          <a:noFill/>
        </p:spPr>
        <p:txBody>
          <a:bodyPr wrap="square" rtlCol="0">
            <a:spAutoFit/>
          </a:bodyPr>
          <a:lstStyle/>
          <a:p>
            <a:pPr>
              <a:buFont typeface="Arial" pitchFamily="34" charset="0"/>
              <a:buChar char="•"/>
            </a:pPr>
            <a:r>
              <a:rPr lang="en-US" sz="2000" dirty="0" smtClean="0"/>
              <a:t>The entire paragraph should concern itself with a single focus. If it begins with one focus or major point of discussion, it should not end with another or wander within different ideas.</a:t>
            </a:r>
            <a:endParaRPr lang="en-US" sz="2000" dirty="0"/>
          </a:p>
        </p:txBody>
      </p:sp>
      <p:sp>
        <p:nvSpPr>
          <p:cNvPr id="6" name="Content Placeholder 2"/>
          <p:cNvSpPr>
            <a:spLocks noGrp="1"/>
          </p:cNvSpPr>
          <p:nvPr>
            <p:ph idx="1"/>
          </p:nvPr>
        </p:nvSpPr>
        <p:spPr>
          <a:xfrm>
            <a:off x="1435608" y="1447800"/>
            <a:ext cx="7498080" cy="914400"/>
          </a:xfrm>
        </p:spPr>
        <p:txBody>
          <a:bodyPr/>
          <a:lstStyle/>
          <a:p>
            <a:r>
              <a:rPr lang="en-US" dirty="0" smtClean="0">
                <a:solidFill>
                  <a:srgbClr val="FF0000"/>
                </a:solidFill>
              </a:rPr>
              <a:t>Unity</a:t>
            </a:r>
            <a:endParaRPr lang="en-US"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a thesis</a:t>
            </a:r>
            <a:endParaRPr lang="en-US" dirty="0"/>
          </a:p>
        </p:txBody>
      </p:sp>
      <p:sp>
        <p:nvSpPr>
          <p:cNvPr id="3" name="Content Placeholder 2"/>
          <p:cNvSpPr>
            <a:spLocks noGrp="1"/>
          </p:cNvSpPr>
          <p:nvPr>
            <p:ph idx="1"/>
          </p:nvPr>
        </p:nvSpPr>
        <p:spPr>
          <a:xfrm>
            <a:off x="990600" y="1752600"/>
            <a:ext cx="7924800" cy="4648200"/>
          </a:xfrm>
        </p:spPr>
        <p:txBody>
          <a:bodyPr>
            <a:normAutofit fontScale="85000" lnSpcReduction="10000"/>
          </a:bodyPr>
          <a:lstStyle/>
          <a:p>
            <a:pPr>
              <a:lnSpc>
                <a:spcPct val="150000"/>
              </a:lnSpc>
            </a:pPr>
            <a:r>
              <a:rPr lang="en-US" sz="2800" b="1" dirty="0" smtClean="0"/>
              <a:t>Topic</a:t>
            </a:r>
            <a:r>
              <a:rPr lang="en-US" sz="2800" dirty="0" smtClean="0"/>
              <a:t>: </a:t>
            </a:r>
            <a:r>
              <a:rPr lang="en-US" sz="2800" i="1" dirty="0" smtClean="0">
                <a:solidFill>
                  <a:schemeClr val="bg1"/>
                </a:solidFill>
              </a:rPr>
              <a:t>The works of Thoreau, Emerson and Whitman</a:t>
            </a:r>
            <a:br>
              <a:rPr lang="en-US" sz="2800" i="1" dirty="0" smtClean="0">
                <a:solidFill>
                  <a:schemeClr val="bg1"/>
                </a:solidFill>
              </a:rPr>
            </a:br>
            <a:endParaRPr lang="en-US" sz="2800" b="1" i="1" dirty="0" smtClean="0">
              <a:solidFill>
                <a:schemeClr val="bg1"/>
              </a:solidFill>
            </a:endParaRPr>
          </a:p>
          <a:p>
            <a:pPr>
              <a:lnSpc>
                <a:spcPct val="150000"/>
              </a:lnSpc>
            </a:pPr>
            <a:r>
              <a:rPr lang="en-US" sz="2800" b="1" dirty="0" smtClean="0"/>
              <a:t>Position</a:t>
            </a:r>
            <a:r>
              <a:rPr lang="en-US" sz="2800" dirty="0" smtClean="0"/>
              <a:t>: </a:t>
            </a:r>
            <a:r>
              <a:rPr lang="en-US" sz="2800" i="1" dirty="0" smtClean="0">
                <a:solidFill>
                  <a:schemeClr val="bg1"/>
                </a:solidFill>
              </a:rPr>
              <a:t>Americans are blessed with an abiding optimism and enduring work ethic, even in the face of hard work and setbacks. </a:t>
            </a:r>
            <a:br>
              <a:rPr lang="en-US" sz="2800" i="1" dirty="0" smtClean="0">
                <a:solidFill>
                  <a:schemeClr val="bg1"/>
                </a:solidFill>
              </a:rPr>
            </a:br>
            <a:endParaRPr lang="en-US" sz="2800" b="1" i="1" dirty="0" smtClean="0">
              <a:solidFill>
                <a:schemeClr val="bg1"/>
              </a:solidFill>
            </a:endParaRPr>
          </a:p>
          <a:p>
            <a:pPr>
              <a:lnSpc>
                <a:spcPct val="150000"/>
              </a:lnSpc>
            </a:pPr>
            <a:r>
              <a:rPr lang="en-US" sz="2800" b="1" dirty="0" smtClean="0"/>
              <a:t>Reason</a:t>
            </a:r>
            <a:r>
              <a:rPr lang="en-US" sz="2800" dirty="0" smtClean="0"/>
              <a:t>: </a:t>
            </a:r>
            <a:r>
              <a:rPr lang="en-US" sz="2800" i="1" dirty="0" smtClean="0">
                <a:solidFill>
                  <a:schemeClr val="bg1"/>
                </a:solidFill>
              </a:rPr>
              <a:t>I have made this conclusion after reading Thoreau’s “Walden”, Emerson’s “Self-Reliance” and Whitman’s “I Hear American Singing”.</a:t>
            </a:r>
            <a:endParaRPr lang="en-US" dirty="0" smtClean="0">
              <a:solidFill>
                <a:schemeClr val="bg1"/>
              </a:solidFill>
            </a:endParaRPr>
          </a:p>
        </p:txBody>
      </p:sp>
    </p:spTree>
    <p:extLst>
      <p:ext uri="{BB962C8B-B14F-4D97-AF65-F5344CB8AC3E}">
        <p14:creationId xmlns:p14="http://schemas.microsoft.com/office/powerpoint/2010/main" val="364486251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paragraphs should have:</a:t>
            </a:r>
            <a:endParaRPr lang="en-US" dirty="0"/>
          </a:p>
        </p:txBody>
      </p:sp>
      <p:sp>
        <p:nvSpPr>
          <p:cNvPr id="4" name="TextBox 3"/>
          <p:cNvSpPr txBox="1"/>
          <p:nvPr/>
        </p:nvSpPr>
        <p:spPr>
          <a:xfrm>
            <a:off x="1295400" y="2286000"/>
            <a:ext cx="7467600" cy="3477875"/>
          </a:xfrm>
          <a:prstGeom prst="rect">
            <a:avLst/>
          </a:prstGeom>
          <a:noFill/>
        </p:spPr>
        <p:txBody>
          <a:bodyPr wrap="square" rtlCol="0">
            <a:spAutoFit/>
          </a:bodyPr>
          <a:lstStyle/>
          <a:p>
            <a:pPr>
              <a:buFont typeface="Arial" pitchFamily="34" charset="0"/>
              <a:buChar char="•"/>
            </a:pPr>
            <a:r>
              <a:rPr lang="en-US" sz="2000" dirty="0" smtClean="0"/>
              <a:t>Coherence is the trait that makes the paragraph easily understandable to a reader. </a:t>
            </a:r>
          </a:p>
          <a:p>
            <a:pPr>
              <a:buFont typeface="Arial" pitchFamily="34" charset="0"/>
              <a:buChar char="•"/>
            </a:pPr>
            <a:endParaRPr lang="en-US" sz="2000" dirty="0" smtClean="0"/>
          </a:p>
          <a:p>
            <a:pPr>
              <a:buFont typeface="Arial" pitchFamily="34" charset="0"/>
              <a:buChar char="•"/>
            </a:pPr>
            <a:endParaRPr lang="en-US" sz="2000" dirty="0" smtClean="0"/>
          </a:p>
          <a:p>
            <a:r>
              <a:rPr lang="en-US" sz="2000" b="1" dirty="0" smtClean="0"/>
              <a:t>Create Logical bridges</a:t>
            </a:r>
            <a:endParaRPr lang="en-US" sz="2000" dirty="0" smtClean="0"/>
          </a:p>
          <a:p>
            <a:pPr lvl="1">
              <a:buFont typeface="Arial" pitchFamily="34" charset="0"/>
              <a:buChar char="•"/>
            </a:pPr>
            <a:r>
              <a:rPr lang="en-US" sz="2000" dirty="0" smtClean="0"/>
              <a:t>The same idea of a topic is carried over from sentence to sentence</a:t>
            </a:r>
            <a:br>
              <a:rPr lang="en-US" sz="2000" dirty="0" smtClean="0"/>
            </a:br>
            <a:endParaRPr lang="en-US" sz="2000" dirty="0" smtClean="0"/>
          </a:p>
          <a:p>
            <a:pPr lvl="1">
              <a:buFont typeface="Arial" pitchFamily="34" charset="0"/>
              <a:buChar char="•"/>
            </a:pPr>
            <a:r>
              <a:rPr lang="en-US" sz="2000" dirty="0" smtClean="0"/>
              <a:t>Successive sentences can be constructed in parallel form</a:t>
            </a:r>
          </a:p>
          <a:p>
            <a:pPr>
              <a:buFont typeface="Arial" pitchFamily="34" charset="0"/>
              <a:buChar char="•"/>
            </a:pPr>
            <a:endParaRPr lang="en-US" sz="2000" b="1" dirty="0" smtClean="0"/>
          </a:p>
          <a:p>
            <a:endParaRPr lang="en-US" sz="2000" dirty="0" smtClean="0"/>
          </a:p>
        </p:txBody>
      </p:sp>
      <p:sp>
        <p:nvSpPr>
          <p:cNvPr id="6" name="Content Placeholder 2"/>
          <p:cNvSpPr>
            <a:spLocks noGrp="1"/>
          </p:cNvSpPr>
          <p:nvPr>
            <p:ph idx="1"/>
          </p:nvPr>
        </p:nvSpPr>
        <p:spPr>
          <a:xfrm>
            <a:off x="1435608" y="1447800"/>
            <a:ext cx="7498080" cy="914400"/>
          </a:xfrm>
        </p:spPr>
        <p:txBody>
          <a:bodyPr/>
          <a:lstStyle/>
          <a:p>
            <a:r>
              <a:rPr lang="en-US" dirty="0" smtClean="0">
                <a:solidFill>
                  <a:srgbClr val="FF0000"/>
                </a:solidFill>
              </a:rPr>
              <a:t>Coherence</a:t>
            </a:r>
            <a:endParaRPr lang="en-US" dirty="0">
              <a:solidFill>
                <a:srgbClr val="FF0000"/>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paragraphs should have:</a:t>
            </a:r>
            <a:endParaRPr lang="en-US" dirty="0"/>
          </a:p>
        </p:txBody>
      </p:sp>
      <p:sp>
        <p:nvSpPr>
          <p:cNvPr id="6" name="Content Placeholder 2"/>
          <p:cNvSpPr>
            <a:spLocks noGrp="1"/>
          </p:cNvSpPr>
          <p:nvPr>
            <p:ph idx="1"/>
          </p:nvPr>
        </p:nvSpPr>
        <p:spPr>
          <a:xfrm>
            <a:off x="1435608" y="1219200"/>
            <a:ext cx="7498080" cy="914400"/>
          </a:xfrm>
        </p:spPr>
        <p:txBody>
          <a:bodyPr/>
          <a:lstStyle/>
          <a:p>
            <a:r>
              <a:rPr lang="en-US" dirty="0" smtClean="0">
                <a:solidFill>
                  <a:srgbClr val="FF0000"/>
                </a:solidFill>
              </a:rPr>
              <a:t>Development</a:t>
            </a:r>
            <a:endParaRPr lang="en-US" dirty="0">
              <a:solidFill>
                <a:srgbClr val="FF0000"/>
              </a:solidFill>
            </a:endParaRPr>
          </a:p>
        </p:txBody>
      </p:sp>
      <p:sp>
        <p:nvSpPr>
          <p:cNvPr id="5" name="TextBox 4"/>
          <p:cNvSpPr txBox="1"/>
          <p:nvPr/>
        </p:nvSpPr>
        <p:spPr>
          <a:xfrm>
            <a:off x="1219200" y="2056686"/>
            <a:ext cx="7848600" cy="4801314"/>
          </a:xfrm>
          <a:prstGeom prst="rect">
            <a:avLst/>
          </a:prstGeom>
          <a:noFill/>
        </p:spPr>
        <p:txBody>
          <a:bodyPr wrap="square" rtlCol="0">
            <a:spAutoFit/>
          </a:bodyPr>
          <a:lstStyle/>
          <a:p>
            <a:r>
              <a:rPr lang="en-US" b="1" dirty="0" smtClean="0"/>
              <a:t>How can I make sure my paragraph is well-developed?</a:t>
            </a:r>
            <a:endParaRPr lang="en-US" dirty="0" smtClean="0"/>
          </a:p>
          <a:p>
            <a:pPr>
              <a:lnSpc>
                <a:spcPct val="150000"/>
              </a:lnSpc>
            </a:pPr>
            <a:r>
              <a:rPr lang="en-US" dirty="0" smtClean="0"/>
              <a:t>Use examples and illustrations</a:t>
            </a:r>
          </a:p>
          <a:p>
            <a:pPr>
              <a:lnSpc>
                <a:spcPct val="150000"/>
              </a:lnSpc>
            </a:pPr>
            <a:r>
              <a:rPr lang="en-US" dirty="0" smtClean="0"/>
              <a:t>Cite data (facts, statistics, evidence, details, and others)</a:t>
            </a:r>
          </a:p>
          <a:p>
            <a:pPr>
              <a:lnSpc>
                <a:spcPct val="150000"/>
              </a:lnSpc>
            </a:pPr>
            <a:r>
              <a:rPr lang="en-US" dirty="0" smtClean="0"/>
              <a:t>Examine testimony (what other people say such as quotes and paraphrases)</a:t>
            </a:r>
          </a:p>
          <a:p>
            <a:pPr>
              <a:lnSpc>
                <a:spcPct val="150000"/>
              </a:lnSpc>
            </a:pPr>
            <a:r>
              <a:rPr lang="en-US" dirty="0" smtClean="0"/>
              <a:t>Use an anecdote or story</a:t>
            </a:r>
          </a:p>
          <a:p>
            <a:pPr>
              <a:lnSpc>
                <a:spcPct val="150000"/>
              </a:lnSpc>
            </a:pPr>
            <a:r>
              <a:rPr lang="en-US" dirty="0" smtClean="0"/>
              <a:t>Define terms in the paragraph</a:t>
            </a:r>
          </a:p>
          <a:p>
            <a:pPr>
              <a:lnSpc>
                <a:spcPct val="150000"/>
              </a:lnSpc>
            </a:pPr>
            <a:r>
              <a:rPr lang="en-US" dirty="0" smtClean="0"/>
              <a:t>Compare and contrast</a:t>
            </a:r>
          </a:p>
          <a:p>
            <a:pPr>
              <a:lnSpc>
                <a:spcPct val="150000"/>
              </a:lnSpc>
            </a:pPr>
            <a:r>
              <a:rPr lang="en-US" dirty="0" smtClean="0"/>
              <a:t>Evaluate causes and reasons</a:t>
            </a:r>
          </a:p>
          <a:p>
            <a:pPr>
              <a:lnSpc>
                <a:spcPct val="150000"/>
              </a:lnSpc>
            </a:pPr>
            <a:r>
              <a:rPr lang="en-US" dirty="0" smtClean="0"/>
              <a:t>Examine effects and consequences</a:t>
            </a:r>
          </a:p>
          <a:p>
            <a:pPr>
              <a:lnSpc>
                <a:spcPct val="150000"/>
              </a:lnSpc>
            </a:pPr>
            <a:r>
              <a:rPr lang="en-US" dirty="0" smtClean="0"/>
              <a:t>Analyze or describe the topic</a:t>
            </a:r>
          </a:p>
          <a:p>
            <a:pPr>
              <a:lnSpc>
                <a:spcPct val="150000"/>
              </a:lnSpc>
            </a:pPr>
            <a:r>
              <a:rPr lang="en-US" dirty="0" smtClean="0"/>
              <a:t>Offer a chronology of an event (time segments)</a:t>
            </a:r>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do I know when to start a new paragraph?</a:t>
            </a:r>
          </a:p>
        </p:txBody>
      </p:sp>
      <p:sp>
        <p:nvSpPr>
          <p:cNvPr id="4" name="TextBox 3"/>
          <p:cNvSpPr txBox="1"/>
          <p:nvPr/>
        </p:nvSpPr>
        <p:spPr>
          <a:xfrm>
            <a:off x="1295400" y="2619612"/>
            <a:ext cx="7467600" cy="2862322"/>
          </a:xfrm>
          <a:prstGeom prst="rect">
            <a:avLst/>
          </a:prstGeom>
          <a:noFill/>
        </p:spPr>
        <p:txBody>
          <a:bodyPr wrap="square" rtlCol="0">
            <a:spAutoFit/>
          </a:bodyPr>
          <a:lstStyle/>
          <a:p>
            <a:pPr>
              <a:lnSpc>
                <a:spcPct val="200000"/>
              </a:lnSpc>
              <a:buFont typeface="Arial" pitchFamily="34" charset="0"/>
              <a:buChar char="•"/>
            </a:pPr>
            <a:r>
              <a:rPr lang="en-US" b="1" dirty="0" smtClean="0"/>
              <a:t>When you begin a new idea or point.</a:t>
            </a:r>
            <a:r>
              <a:rPr lang="en-US" dirty="0" smtClean="0"/>
              <a:t> </a:t>
            </a:r>
          </a:p>
          <a:p>
            <a:pPr>
              <a:lnSpc>
                <a:spcPct val="200000"/>
              </a:lnSpc>
              <a:buFont typeface="Arial" pitchFamily="34" charset="0"/>
              <a:buChar char="•"/>
            </a:pPr>
            <a:r>
              <a:rPr lang="en-US" b="1" dirty="0" smtClean="0"/>
              <a:t>To contrast information or ideas.</a:t>
            </a:r>
            <a:r>
              <a:rPr lang="en-US" dirty="0" smtClean="0"/>
              <a:t> </a:t>
            </a:r>
          </a:p>
          <a:p>
            <a:pPr>
              <a:lnSpc>
                <a:spcPct val="200000"/>
              </a:lnSpc>
              <a:buFont typeface="Arial" pitchFamily="34" charset="0"/>
              <a:buChar char="•"/>
            </a:pPr>
            <a:r>
              <a:rPr lang="en-US" b="1" dirty="0" smtClean="0"/>
              <a:t>When your readers need a pause.</a:t>
            </a:r>
            <a:r>
              <a:rPr lang="en-US" dirty="0" smtClean="0"/>
              <a:t> </a:t>
            </a:r>
          </a:p>
          <a:p>
            <a:pPr>
              <a:lnSpc>
                <a:spcPct val="200000"/>
              </a:lnSpc>
              <a:buFont typeface="Arial" pitchFamily="34" charset="0"/>
              <a:buChar char="•"/>
            </a:pPr>
            <a:r>
              <a:rPr lang="en-US" b="1" dirty="0" smtClean="0"/>
              <a:t>When you are ending your introduction or starting your conclusion.</a:t>
            </a:r>
            <a:r>
              <a:rPr lang="en-US" dirty="0" smtClean="0"/>
              <a:t> </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pic>
        <p:nvPicPr>
          <p:cNvPr id="8" name="Picture 7" descr="Paragraph boxes.jpg"/>
          <p:cNvPicPr>
            <a:picLocks noChangeAspect="1"/>
          </p:cNvPicPr>
          <p:nvPr/>
        </p:nvPicPr>
        <p:blipFill>
          <a:blip r:embed="rId3" cstate="print"/>
          <a:stretch>
            <a:fillRect/>
          </a:stretch>
        </p:blipFill>
        <p:spPr>
          <a:xfrm>
            <a:off x="2362200" y="0"/>
            <a:ext cx="5171203" cy="6858000"/>
          </a:xfrm>
          <a:prstGeom prst="rect">
            <a:avLst/>
          </a:prstGeom>
        </p:spPr>
      </p:pic>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Paragraphs</a:t>
            </a:r>
            <a:endParaRPr lang="en-US" dirty="0"/>
          </a:p>
        </p:txBody>
      </p:sp>
      <p:sp>
        <p:nvSpPr>
          <p:cNvPr id="3" name="Content Placeholder 2"/>
          <p:cNvSpPr>
            <a:spLocks noGrp="1"/>
          </p:cNvSpPr>
          <p:nvPr>
            <p:ph idx="1"/>
          </p:nvPr>
        </p:nvSpPr>
        <p:spPr>
          <a:xfrm>
            <a:off x="1066800" y="1447800"/>
            <a:ext cx="7866888" cy="5181600"/>
          </a:xfrm>
        </p:spPr>
        <p:txBody>
          <a:bodyPr>
            <a:normAutofit fontScale="70000" lnSpcReduction="20000"/>
          </a:bodyPr>
          <a:lstStyle/>
          <a:p>
            <a:r>
              <a:rPr lang="en-US" sz="4000" dirty="0" smtClean="0"/>
              <a:t>The 4 Elements of a Good Paragraph:</a:t>
            </a:r>
            <a:br>
              <a:rPr lang="en-US" sz="4000" dirty="0" smtClean="0"/>
            </a:br>
            <a:endParaRPr lang="en-US" sz="4000" dirty="0" smtClean="0"/>
          </a:p>
          <a:p>
            <a:pPr marL="916686" lvl="1" indent="-514350">
              <a:buFont typeface="+mj-lt"/>
              <a:buAutoNum type="arabicPeriod"/>
            </a:pPr>
            <a:r>
              <a:rPr lang="en-US" dirty="0"/>
              <a:t>A </a:t>
            </a:r>
            <a:r>
              <a:rPr lang="en-US" b="1" dirty="0"/>
              <a:t>Transition sentence </a:t>
            </a:r>
            <a:r>
              <a:rPr lang="en-US" dirty="0"/>
              <a:t>leading in from a previous paragraph to assure smooth </a:t>
            </a:r>
            <a:r>
              <a:rPr lang="en-US" dirty="0" smtClean="0"/>
              <a:t>reading.</a:t>
            </a:r>
            <a:br>
              <a:rPr lang="en-US" dirty="0" smtClean="0"/>
            </a:br>
            <a:endParaRPr lang="en-US" dirty="0"/>
          </a:p>
          <a:p>
            <a:pPr marL="916686" lvl="1" indent="-514350">
              <a:buFont typeface="+mj-lt"/>
              <a:buAutoNum type="arabicPeriod"/>
            </a:pPr>
            <a:r>
              <a:rPr lang="en-US" dirty="0"/>
              <a:t>A </a:t>
            </a:r>
            <a:r>
              <a:rPr lang="en-US" b="1" dirty="0"/>
              <a:t>Topic sentence</a:t>
            </a:r>
            <a:r>
              <a:rPr lang="en-US" dirty="0"/>
              <a:t> that tells the reader what you will be discussing in the paragraph</a:t>
            </a:r>
            <a:r>
              <a:rPr lang="en-US" dirty="0" smtClean="0"/>
              <a:t>.</a:t>
            </a:r>
            <a:br>
              <a:rPr lang="en-US" dirty="0" smtClean="0"/>
            </a:br>
            <a:endParaRPr lang="en-US" dirty="0"/>
          </a:p>
          <a:p>
            <a:pPr marL="916686" lvl="1" indent="-514350">
              <a:buFont typeface="+mj-lt"/>
              <a:buAutoNum type="arabicPeriod"/>
            </a:pPr>
            <a:r>
              <a:rPr lang="en-US" dirty="0"/>
              <a:t>Specific </a:t>
            </a:r>
            <a:r>
              <a:rPr lang="en-US" b="1" dirty="0"/>
              <a:t>Evidence</a:t>
            </a:r>
            <a:r>
              <a:rPr lang="en-US" dirty="0"/>
              <a:t> and analysis that supports one of </a:t>
            </a:r>
            <a:r>
              <a:rPr lang="en-US" dirty="0" smtClean="0"/>
              <a:t>the pieces of your thesis </a:t>
            </a:r>
            <a:r>
              <a:rPr lang="en-US" dirty="0"/>
              <a:t>and that provides a deeper level of detail than your topic sentence</a:t>
            </a:r>
            <a:r>
              <a:rPr lang="en-US" dirty="0" smtClean="0"/>
              <a:t>.</a:t>
            </a:r>
            <a:br>
              <a:rPr lang="en-US" dirty="0" smtClean="0"/>
            </a:br>
            <a:endParaRPr lang="en-US" dirty="0"/>
          </a:p>
          <a:p>
            <a:pPr marL="916686" lvl="1" indent="-514350">
              <a:buFont typeface="+mj-lt"/>
              <a:buAutoNum type="arabicPeriod"/>
            </a:pPr>
            <a:r>
              <a:rPr lang="en-US" dirty="0"/>
              <a:t>A </a:t>
            </a:r>
            <a:r>
              <a:rPr lang="en-US" b="1" dirty="0"/>
              <a:t>Brief wrap-up </a:t>
            </a:r>
            <a:r>
              <a:rPr lang="en-US" dirty="0"/>
              <a:t>sentence that tells the reader how and why this information supports the paper’s thesis. The brief wrap-up is also known as the warrant. The warrant is important to your argument because it connects your reasoning and support to your thesis, and it shows that the information in the paragraph is related to your thesis and helps defend it.</a:t>
            </a:r>
          </a:p>
          <a:p>
            <a:endParaRPr lang="en-US" dirty="0"/>
          </a:p>
        </p:txBody>
      </p:sp>
    </p:spTree>
    <p:extLst>
      <p:ext uri="{BB962C8B-B14F-4D97-AF65-F5344CB8AC3E}">
        <p14:creationId xmlns:p14="http://schemas.microsoft.com/office/powerpoint/2010/main" val="85070376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Paragraphs</a:t>
            </a:r>
            <a:endParaRPr lang="en-US" dirty="0"/>
          </a:p>
        </p:txBody>
      </p:sp>
      <p:pic>
        <p:nvPicPr>
          <p:cNvPr id="7" name="Picture 6" descr="Paragraph Pyramid.jp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276600" y="1524000"/>
            <a:ext cx="5461000" cy="4635500"/>
          </a:xfrm>
          <a:prstGeom prst="rect">
            <a:avLst/>
          </a:prstGeom>
        </p:spPr>
      </p:pic>
      <p:sp>
        <p:nvSpPr>
          <p:cNvPr id="8" name="TextBox 7"/>
          <p:cNvSpPr txBox="1"/>
          <p:nvPr/>
        </p:nvSpPr>
        <p:spPr>
          <a:xfrm>
            <a:off x="3352800" y="6031468"/>
            <a:ext cx="5638800" cy="369332"/>
          </a:xfrm>
          <a:prstGeom prst="rect">
            <a:avLst/>
          </a:prstGeom>
          <a:noFill/>
        </p:spPr>
        <p:txBody>
          <a:bodyPr wrap="square" rtlCol="0">
            <a:spAutoFit/>
          </a:bodyPr>
          <a:lstStyle/>
          <a:p>
            <a:pPr algn="ctr"/>
            <a:r>
              <a:rPr lang="en-US" dirty="0"/>
              <a:t>Moving from General to Specific Information</a:t>
            </a:r>
          </a:p>
        </p:txBody>
      </p:sp>
      <p:sp>
        <p:nvSpPr>
          <p:cNvPr id="9" name="TextBox 8"/>
          <p:cNvSpPr txBox="1"/>
          <p:nvPr/>
        </p:nvSpPr>
        <p:spPr>
          <a:xfrm>
            <a:off x="1295400" y="1752600"/>
            <a:ext cx="2057400" cy="3477875"/>
          </a:xfrm>
          <a:prstGeom prst="rect">
            <a:avLst/>
          </a:prstGeom>
          <a:noFill/>
        </p:spPr>
        <p:txBody>
          <a:bodyPr wrap="square" rtlCol="0">
            <a:spAutoFit/>
          </a:bodyPr>
          <a:lstStyle/>
          <a:p>
            <a:r>
              <a:rPr lang="en-US" sz="2000" b="1" dirty="0" smtClean="0">
                <a:solidFill>
                  <a:srgbClr val="800000"/>
                </a:solidFill>
              </a:rPr>
              <a:t>Tell me…</a:t>
            </a:r>
          </a:p>
          <a:p>
            <a:endParaRPr lang="en-US" sz="2000" b="1" dirty="0">
              <a:solidFill>
                <a:srgbClr val="800000"/>
              </a:solidFill>
            </a:endParaRPr>
          </a:p>
          <a:p>
            <a:endParaRPr lang="en-US" sz="2000" b="1" dirty="0" smtClean="0">
              <a:solidFill>
                <a:srgbClr val="800000"/>
              </a:solidFill>
            </a:endParaRPr>
          </a:p>
          <a:p>
            <a:endParaRPr lang="en-US" sz="2000" b="1" dirty="0" smtClean="0">
              <a:solidFill>
                <a:srgbClr val="800000"/>
              </a:solidFill>
            </a:endParaRPr>
          </a:p>
          <a:p>
            <a:endParaRPr lang="en-US" sz="2000" b="1" dirty="0">
              <a:solidFill>
                <a:srgbClr val="800000"/>
              </a:solidFill>
            </a:endParaRPr>
          </a:p>
          <a:p>
            <a:r>
              <a:rPr lang="en-US" sz="2000" b="1" dirty="0" smtClean="0">
                <a:solidFill>
                  <a:srgbClr val="800000"/>
                </a:solidFill>
              </a:rPr>
              <a:t>Show me…</a:t>
            </a:r>
          </a:p>
          <a:p>
            <a:endParaRPr lang="en-US" sz="2000" b="1" dirty="0">
              <a:solidFill>
                <a:srgbClr val="800000"/>
              </a:solidFill>
            </a:endParaRPr>
          </a:p>
          <a:p>
            <a:endParaRPr lang="en-US" sz="2000" b="1" dirty="0" smtClean="0">
              <a:solidFill>
                <a:srgbClr val="800000"/>
              </a:solidFill>
            </a:endParaRPr>
          </a:p>
          <a:p>
            <a:endParaRPr lang="en-US" sz="2000" b="1" dirty="0">
              <a:solidFill>
                <a:srgbClr val="800000"/>
              </a:solidFill>
            </a:endParaRPr>
          </a:p>
          <a:p>
            <a:endParaRPr lang="en-US" sz="2000" b="1" dirty="0" smtClean="0">
              <a:solidFill>
                <a:srgbClr val="800000"/>
              </a:solidFill>
            </a:endParaRPr>
          </a:p>
          <a:p>
            <a:r>
              <a:rPr lang="en-US" sz="2000" b="1" dirty="0" smtClean="0">
                <a:solidFill>
                  <a:srgbClr val="800000"/>
                </a:solidFill>
              </a:rPr>
              <a:t>So what?</a:t>
            </a:r>
            <a:endParaRPr lang="en-US" sz="2000" b="1" dirty="0">
              <a:solidFill>
                <a:srgbClr val="800000"/>
              </a:solidFill>
            </a:endParaRPr>
          </a:p>
        </p:txBody>
      </p:sp>
    </p:spTree>
    <p:extLst>
      <p:ext uri="{BB962C8B-B14F-4D97-AF65-F5344CB8AC3E}">
        <p14:creationId xmlns:p14="http://schemas.microsoft.com/office/powerpoint/2010/main" val="23011765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59898"/>
            <a:ext cx="7711440" cy="1545102"/>
          </a:xfrm>
        </p:spPr>
        <p:txBody>
          <a:bodyPr>
            <a:normAutofit/>
          </a:bodyPr>
          <a:lstStyle/>
          <a:p>
            <a:r>
              <a:rPr lang="en-US" sz="3600" dirty="0" smtClean="0"/>
              <a:t>Quoting, Paraphrasing and Summarizing</a:t>
            </a:r>
            <a:endParaRPr lang="en-US" sz="3600" dirty="0"/>
          </a:p>
        </p:txBody>
      </p:sp>
      <p:sp>
        <p:nvSpPr>
          <p:cNvPr id="3" name="Subtitle 2"/>
          <p:cNvSpPr>
            <a:spLocks noGrp="1"/>
          </p:cNvSpPr>
          <p:nvPr>
            <p:ph type="subTitle" idx="1"/>
          </p:nvPr>
        </p:nvSpPr>
        <p:spPr>
          <a:xfrm>
            <a:off x="1447800" y="2612064"/>
            <a:ext cx="7406640" cy="2874336"/>
          </a:xfrm>
        </p:spPr>
        <p:txBody>
          <a:bodyPr>
            <a:normAutofit fontScale="92500" lnSpcReduction="10000"/>
          </a:bodyPr>
          <a:lstStyle/>
          <a:p>
            <a:r>
              <a:rPr lang="en-US" dirty="0" smtClean="0"/>
              <a:t>A wealth of helpful information</a:t>
            </a:r>
          </a:p>
          <a:p>
            <a:endParaRPr lang="en-US" dirty="0" smtClean="0"/>
          </a:p>
          <a:p>
            <a:endParaRPr lang="en-US" dirty="0" smtClean="0"/>
          </a:p>
          <a:p>
            <a:r>
              <a:rPr lang="en-US" sz="1800" dirty="0" smtClean="0">
                <a:solidFill>
                  <a:schemeClr val="tx1"/>
                </a:solidFill>
              </a:rPr>
              <a:t>Writing tips gathered from </a:t>
            </a:r>
          </a:p>
          <a:p>
            <a:r>
              <a:rPr lang="en-US" sz="1800" dirty="0" smtClean="0">
                <a:solidFill>
                  <a:schemeClr val="tx1"/>
                </a:solidFill>
              </a:rPr>
              <a:t>Purdue University’s</a:t>
            </a:r>
          </a:p>
          <a:p>
            <a:r>
              <a:rPr lang="en-US" sz="1800" dirty="0" smtClean="0">
                <a:solidFill>
                  <a:schemeClr val="tx1"/>
                </a:solidFill>
              </a:rPr>
              <a:t>Online Writing Lab</a:t>
            </a:r>
          </a:p>
          <a:p>
            <a:endParaRPr lang="en-US" sz="1800" dirty="0" smtClean="0">
              <a:solidFill>
                <a:schemeClr val="tx1"/>
              </a:solidFill>
            </a:endParaRPr>
          </a:p>
          <a:p>
            <a:r>
              <a:rPr lang="en-US" sz="1800" dirty="0" smtClean="0">
                <a:solidFill>
                  <a:schemeClr val="tx1"/>
                </a:solidFill>
              </a:rPr>
              <a:t>http://owl.english.purdue.edu</a:t>
            </a:r>
            <a:endParaRPr lang="en-US" sz="1800" dirty="0">
              <a:solidFill>
                <a:schemeClr val="tx1"/>
              </a:solidFill>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4" name="Picture 3" descr="The-Credible-Hulk-634x434.jpg"/>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8076" y="304800"/>
            <a:ext cx="9127848" cy="6248400"/>
          </a:xfrm>
          <a:prstGeom prst="rect">
            <a:avLst/>
          </a:prstGeom>
        </p:spPr>
      </p:pic>
    </p:spTree>
    <p:extLst>
      <p:ext uri="{BB962C8B-B14F-4D97-AF65-F5344CB8AC3E}">
        <p14:creationId xmlns:p14="http://schemas.microsoft.com/office/powerpoint/2010/main" val="382028159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another author’s work</a:t>
            </a:r>
            <a:endParaRPr lang="en-US" dirty="0"/>
          </a:p>
        </p:txBody>
      </p:sp>
      <p:sp>
        <p:nvSpPr>
          <p:cNvPr id="4" name="TextBox 3"/>
          <p:cNvSpPr txBox="1"/>
          <p:nvPr/>
        </p:nvSpPr>
        <p:spPr>
          <a:xfrm>
            <a:off x="1295400" y="2534483"/>
            <a:ext cx="7467600" cy="4247317"/>
          </a:xfrm>
          <a:prstGeom prst="rect">
            <a:avLst/>
          </a:prstGeom>
          <a:noFill/>
        </p:spPr>
        <p:txBody>
          <a:bodyPr wrap="square" rtlCol="0">
            <a:spAutoFit/>
          </a:bodyPr>
          <a:lstStyle/>
          <a:p>
            <a:pPr>
              <a:buFont typeface="Arial" pitchFamily="34" charset="0"/>
              <a:buChar char="•"/>
            </a:pPr>
            <a:r>
              <a:rPr lang="en-US" b="1" dirty="0" smtClean="0"/>
              <a:t>Quotations</a:t>
            </a:r>
            <a:r>
              <a:rPr lang="en-US" b="1" dirty="0" smtClean="0">
                <a:solidFill>
                  <a:schemeClr val="accent3"/>
                </a:solidFill>
              </a:rPr>
              <a:t> </a:t>
            </a:r>
            <a:r>
              <a:rPr lang="en-US" dirty="0" smtClean="0">
                <a:solidFill>
                  <a:schemeClr val="bg1"/>
                </a:solidFill>
              </a:rPr>
              <a:t>must be identical to the original, using a narrow segment of the source. They must match the source document word for word and must be attributed to the original author.</a:t>
            </a:r>
          </a:p>
          <a:p>
            <a:endParaRPr lang="en-US" b="1" dirty="0" smtClean="0"/>
          </a:p>
          <a:p>
            <a:pPr>
              <a:buFont typeface="Arial" pitchFamily="34" charset="0"/>
              <a:buChar char="•"/>
            </a:pPr>
            <a:r>
              <a:rPr lang="en-US" b="1" dirty="0" smtClean="0"/>
              <a:t>Paraphrasing </a:t>
            </a:r>
            <a:r>
              <a:rPr lang="en-US" dirty="0" smtClean="0">
                <a:solidFill>
                  <a:schemeClr val="bg1"/>
                </a:solidFill>
              </a:rPr>
              <a:t>involves putting a passage from source material into your own words.  A paraphrase must also be attributed to the original source. Paraphrased material is usually shorter than the original passage, taking a somewhat broader segment of the source and condensing it slightly.</a:t>
            </a:r>
          </a:p>
          <a:p>
            <a:pPr>
              <a:buFont typeface="Arial" pitchFamily="34" charset="0"/>
              <a:buChar char="•"/>
            </a:pPr>
            <a:endParaRPr lang="en-US" b="1" dirty="0" smtClean="0"/>
          </a:p>
          <a:p>
            <a:pPr>
              <a:buFont typeface="Arial" pitchFamily="34" charset="0"/>
              <a:buChar char="•"/>
            </a:pPr>
            <a:r>
              <a:rPr lang="en-US" b="1" dirty="0" smtClean="0"/>
              <a:t>Summarizing </a:t>
            </a:r>
            <a:r>
              <a:rPr lang="en-US" dirty="0" smtClean="0">
                <a:solidFill>
                  <a:schemeClr val="bg1"/>
                </a:solidFill>
              </a:rPr>
              <a:t>involves putting the main idea(s) into your own words, including only the main point(s). Once again, it is necessary to attribute summarized ideas to the original source. Summaries are significantly shorter than the original and take a broad overview of the source material.</a:t>
            </a:r>
          </a:p>
          <a:p>
            <a:pPr>
              <a:lnSpc>
                <a:spcPct val="200000"/>
              </a:lnSpc>
              <a:buFont typeface="Arial" pitchFamily="34" charset="0"/>
              <a:buChar char="•"/>
            </a:pPr>
            <a:endParaRPr lang="en-US" dirty="0"/>
          </a:p>
        </p:txBody>
      </p:sp>
      <p:sp>
        <p:nvSpPr>
          <p:cNvPr id="6" name="Content Placeholder 2"/>
          <p:cNvSpPr>
            <a:spLocks noGrp="1"/>
          </p:cNvSpPr>
          <p:nvPr>
            <p:ph idx="1"/>
          </p:nvPr>
        </p:nvSpPr>
        <p:spPr>
          <a:xfrm>
            <a:off x="1435608" y="1447800"/>
            <a:ext cx="7498080" cy="914400"/>
          </a:xfrm>
        </p:spPr>
        <p:txBody>
          <a:bodyPr>
            <a:normAutofit fontScale="92500" lnSpcReduction="10000"/>
          </a:bodyPr>
          <a:lstStyle/>
          <a:p>
            <a:r>
              <a:rPr lang="en-US" dirty="0" smtClean="0"/>
              <a:t>There are three ways to incorporate another author’s work into your own</a:t>
            </a: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another author’s work</a:t>
            </a:r>
            <a:endParaRPr lang="en-US" dirty="0"/>
          </a:p>
        </p:txBody>
      </p:sp>
      <p:sp>
        <p:nvSpPr>
          <p:cNvPr id="4" name="TextBox 3"/>
          <p:cNvSpPr txBox="1"/>
          <p:nvPr/>
        </p:nvSpPr>
        <p:spPr>
          <a:xfrm>
            <a:off x="1295400" y="2534483"/>
            <a:ext cx="7467600" cy="4247317"/>
          </a:xfrm>
          <a:prstGeom prst="rect">
            <a:avLst/>
          </a:prstGeom>
          <a:noFill/>
        </p:spPr>
        <p:txBody>
          <a:bodyPr wrap="square" rtlCol="0">
            <a:spAutoFit/>
          </a:bodyPr>
          <a:lstStyle/>
          <a:p>
            <a:pPr>
              <a:buFont typeface="Arial" pitchFamily="34" charset="0"/>
              <a:buChar char="•"/>
            </a:pPr>
            <a:r>
              <a:rPr lang="en-US" b="1" dirty="0" smtClean="0"/>
              <a:t>Quotations</a:t>
            </a:r>
            <a:r>
              <a:rPr lang="en-US" b="1" dirty="0" smtClean="0">
                <a:solidFill>
                  <a:schemeClr val="accent3"/>
                </a:solidFill>
              </a:rPr>
              <a:t> </a:t>
            </a:r>
            <a:r>
              <a:rPr lang="en-US" dirty="0" smtClean="0">
                <a:solidFill>
                  <a:srgbClr val="C00000"/>
                </a:solidFill>
              </a:rPr>
              <a:t>must be identical to the original, using a narrow segment of the source. They must match the source document word for word and must be attributed to the original author.</a:t>
            </a:r>
          </a:p>
          <a:p>
            <a:endParaRPr lang="en-US" b="1" dirty="0" smtClean="0"/>
          </a:p>
          <a:p>
            <a:pPr>
              <a:buFont typeface="Arial" pitchFamily="34" charset="0"/>
              <a:buChar char="•"/>
            </a:pPr>
            <a:r>
              <a:rPr lang="en-US" b="1" dirty="0" smtClean="0"/>
              <a:t>Paraphrasing </a:t>
            </a:r>
            <a:r>
              <a:rPr lang="en-US" dirty="0" smtClean="0">
                <a:solidFill>
                  <a:schemeClr val="bg1"/>
                </a:solidFill>
              </a:rPr>
              <a:t>involves putting a passage from source material into your own words.  A paraphrase must also be attributed to the original source. Paraphrased material is usually shorter than the original passage, taking a somewhat broader segment of the source and condensing it slightly.</a:t>
            </a:r>
          </a:p>
          <a:p>
            <a:pPr>
              <a:buFont typeface="Arial" pitchFamily="34" charset="0"/>
              <a:buChar char="•"/>
            </a:pPr>
            <a:endParaRPr lang="en-US" b="1" dirty="0" smtClean="0"/>
          </a:p>
          <a:p>
            <a:pPr>
              <a:buFont typeface="Arial" pitchFamily="34" charset="0"/>
              <a:buChar char="•"/>
            </a:pPr>
            <a:r>
              <a:rPr lang="en-US" b="1" dirty="0" smtClean="0"/>
              <a:t>Summarizing </a:t>
            </a:r>
            <a:r>
              <a:rPr lang="en-US" dirty="0" smtClean="0">
                <a:solidFill>
                  <a:schemeClr val="bg1"/>
                </a:solidFill>
              </a:rPr>
              <a:t>involves putting the main idea(s) into your own words, including only the main point(s). Once again, it is necessary to attribute summarized ideas to the original source. Summaries are significantly shorter than the original and take a broad overview of the source material.</a:t>
            </a:r>
          </a:p>
          <a:p>
            <a:pPr>
              <a:lnSpc>
                <a:spcPct val="200000"/>
              </a:lnSpc>
              <a:buFont typeface="Arial" pitchFamily="34" charset="0"/>
              <a:buChar char="•"/>
            </a:pPr>
            <a:endParaRPr lang="en-US" dirty="0"/>
          </a:p>
        </p:txBody>
      </p:sp>
      <p:sp>
        <p:nvSpPr>
          <p:cNvPr id="6" name="Content Placeholder 2"/>
          <p:cNvSpPr>
            <a:spLocks noGrp="1"/>
          </p:cNvSpPr>
          <p:nvPr>
            <p:ph idx="1"/>
          </p:nvPr>
        </p:nvSpPr>
        <p:spPr>
          <a:xfrm>
            <a:off x="1435608" y="1447800"/>
            <a:ext cx="7498080" cy="914400"/>
          </a:xfrm>
        </p:spPr>
        <p:txBody>
          <a:bodyPr>
            <a:normAutofit fontScale="92500" lnSpcReduction="10000"/>
          </a:bodyPr>
          <a:lstStyle/>
          <a:p>
            <a:r>
              <a:rPr lang="en-US" dirty="0" smtClean="0"/>
              <a:t>There are three ways to incorporate another author’s work into your own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a thesis</a:t>
            </a:r>
            <a:endParaRPr lang="en-US" dirty="0"/>
          </a:p>
        </p:txBody>
      </p:sp>
      <p:sp>
        <p:nvSpPr>
          <p:cNvPr id="3" name="Content Placeholder 2"/>
          <p:cNvSpPr>
            <a:spLocks noGrp="1"/>
          </p:cNvSpPr>
          <p:nvPr>
            <p:ph idx="1"/>
          </p:nvPr>
        </p:nvSpPr>
        <p:spPr>
          <a:xfrm>
            <a:off x="990600" y="1752600"/>
            <a:ext cx="7924800" cy="4648200"/>
          </a:xfrm>
        </p:spPr>
        <p:txBody>
          <a:bodyPr>
            <a:normAutofit fontScale="85000" lnSpcReduction="10000"/>
          </a:bodyPr>
          <a:lstStyle/>
          <a:p>
            <a:pPr>
              <a:lnSpc>
                <a:spcPct val="150000"/>
              </a:lnSpc>
            </a:pPr>
            <a:r>
              <a:rPr lang="en-US" sz="2800" b="1" dirty="0" smtClean="0"/>
              <a:t>Topic</a:t>
            </a:r>
            <a:r>
              <a:rPr lang="en-US" sz="2800" dirty="0" smtClean="0"/>
              <a:t>: </a:t>
            </a:r>
            <a:r>
              <a:rPr lang="en-US" sz="2800" i="1" dirty="0" smtClean="0">
                <a:solidFill>
                  <a:srgbClr val="0070C0"/>
                </a:solidFill>
              </a:rPr>
              <a:t>The works of Thoreau, Emerson and Whitman</a:t>
            </a:r>
            <a:br>
              <a:rPr lang="en-US" sz="2800" i="1" dirty="0" smtClean="0">
                <a:solidFill>
                  <a:srgbClr val="0070C0"/>
                </a:solidFill>
              </a:rPr>
            </a:br>
            <a:endParaRPr lang="en-US" sz="2800" b="1" i="1" dirty="0" smtClean="0">
              <a:solidFill>
                <a:srgbClr val="0070C0"/>
              </a:solidFill>
            </a:endParaRPr>
          </a:p>
          <a:p>
            <a:pPr>
              <a:lnSpc>
                <a:spcPct val="150000"/>
              </a:lnSpc>
            </a:pPr>
            <a:r>
              <a:rPr lang="en-US" sz="2800" b="1" dirty="0" smtClean="0"/>
              <a:t>Position</a:t>
            </a:r>
            <a:r>
              <a:rPr lang="en-US" sz="2800" dirty="0" smtClean="0"/>
              <a:t>: </a:t>
            </a:r>
            <a:r>
              <a:rPr lang="en-US" sz="2800" i="1" dirty="0" smtClean="0">
                <a:solidFill>
                  <a:schemeClr val="bg1"/>
                </a:solidFill>
              </a:rPr>
              <a:t>Americans are blessed with an abiding optimism and enduring work ethic, even in the face of hard work and setbacks. </a:t>
            </a:r>
            <a:br>
              <a:rPr lang="en-US" sz="2800" i="1" dirty="0" smtClean="0">
                <a:solidFill>
                  <a:schemeClr val="bg1"/>
                </a:solidFill>
              </a:rPr>
            </a:br>
            <a:endParaRPr lang="en-US" sz="2800" b="1" i="1" dirty="0" smtClean="0">
              <a:solidFill>
                <a:schemeClr val="bg1"/>
              </a:solidFill>
            </a:endParaRPr>
          </a:p>
          <a:p>
            <a:pPr>
              <a:lnSpc>
                <a:spcPct val="150000"/>
              </a:lnSpc>
            </a:pPr>
            <a:r>
              <a:rPr lang="en-US" sz="2800" b="1" dirty="0" smtClean="0"/>
              <a:t>Reason</a:t>
            </a:r>
            <a:r>
              <a:rPr lang="en-US" sz="2800" dirty="0" smtClean="0"/>
              <a:t>: </a:t>
            </a:r>
            <a:r>
              <a:rPr lang="en-US" sz="2800" i="1" dirty="0" smtClean="0">
                <a:solidFill>
                  <a:schemeClr val="bg1"/>
                </a:solidFill>
              </a:rPr>
              <a:t>I have made this conclusion after reading Thoreau’s “Walden”, Emerson’s “Self-Reliance” and Whitman’s “I Hear American Singing”.</a:t>
            </a:r>
            <a:endParaRPr lang="en-US" dirty="0" smtClean="0">
              <a:solidFill>
                <a:schemeClr val="bg1"/>
              </a:solidFill>
            </a:endParaRPr>
          </a:p>
        </p:txBody>
      </p:sp>
    </p:spTree>
    <p:extLst>
      <p:ext uri="{BB962C8B-B14F-4D97-AF65-F5344CB8AC3E}">
        <p14:creationId xmlns:p14="http://schemas.microsoft.com/office/powerpoint/2010/main" val="169888430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another author’s work</a:t>
            </a:r>
            <a:endParaRPr lang="en-US" dirty="0"/>
          </a:p>
        </p:txBody>
      </p:sp>
      <p:sp>
        <p:nvSpPr>
          <p:cNvPr id="4" name="TextBox 3"/>
          <p:cNvSpPr txBox="1"/>
          <p:nvPr/>
        </p:nvSpPr>
        <p:spPr>
          <a:xfrm>
            <a:off x="1295400" y="2534483"/>
            <a:ext cx="7467600" cy="4247317"/>
          </a:xfrm>
          <a:prstGeom prst="rect">
            <a:avLst/>
          </a:prstGeom>
          <a:noFill/>
        </p:spPr>
        <p:txBody>
          <a:bodyPr wrap="square" rtlCol="0">
            <a:spAutoFit/>
          </a:bodyPr>
          <a:lstStyle/>
          <a:p>
            <a:pPr>
              <a:buFont typeface="Arial" pitchFamily="34" charset="0"/>
              <a:buChar char="•"/>
            </a:pPr>
            <a:r>
              <a:rPr lang="en-US" b="1" dirty="0" smtClean="0"/>
              <a:t>Quotations </a:t>
            </a:r>
            <a:r>
              <a:rPr lang="en-US" dirty="0" smtClean="0">
                <a:solidFill>
                  <a:srgbClr val="C00000"/>
                </a:solidFill>
              </a:rPr>
              <a:t>must be identical to the original, using a narrow segment of the source. They must match the source document word for word and must be attributed to the original author.</a:t>
            </a:r>
          </a:p>
          <a:p>
            <a:endParaRPr lang="en-US" b="1" dirty="0" smtClean="0"/>
          </a:p>
          <a:p>
            <a:pPr>
              <a:buFont typeface="Arial" pitchFamily="34" charset="0"/>
              <a:buChar char="•"/>
            </a:pPr>
            <a:r>
              <a:rPr lang="en-US" b="1" dirty="0" smtClean="0"/>
              <a:t>Paraphrasing </a:t>
            </a:r>
            <a:r>
              <a:rPr lang="en-US" dirty="0" smtClean="0">
                <a:solidFill>
                  <a:srgbClr val="C00000"/>
                </a:solidFill>
              </a:rPr>
              <a:t>involves putting a passage from source material into your own words.  A paraphrase must also be attributed to the original source. Paraphrased material is usually shorter than the original passage, taking a somewhat broader segment of the source and condensing it slightly.</a:t>
            </a:r>
          </a:p>
          <a:p>
            <a:pPr>
              <a:buFont typeface="Arial" pitchFamily="34" charset="0"/>
              <a:buChar char="•"/>
            </a:pPr>
            <a:endParaRPr lang="en-US" b="1" dirty="0" smtClean="0"/>
          </a:p>
          <a:p>
            <a:pPr>
              <a:buFont typeface="Arial" pitchFamily="34" charset="0"/>
              <a:buChar char="•"/>
            </a:pPr>
            <a:r>
              <a:rPr lang="en-US" b="1" dirty="0" smtClean="0"/>
              <a:t>Summarizing </a:t>
            </a:r>
            <a:r>
              <a:rPr lang="en-US" dirty="0" smtClean="0">
                <a:solidFill>
                  <a:schemeClr val="bg1"/>
                </a:solidFill>
              </a:rPr>
              <a:t>involves putting the main idea(s) into your own words, including only the main point(s). Once again, it is necessary to attribute summarized ideas to the original source. Summaries are significantly shorter than the original and take a broad overview of the source material.</a:t>
            </a:r>
          </a:p>
          <a:p>
            <a:pPr>
              <a:lnSpc>
                <a:spcPct val="200000"/>
              </a:lnSpc>
              <a:buFont typeface="Arial" pitchFamily="34" charset="0"/>
              <a:buChar char="•"/>
            </a:pPr>
            <a:endParaRPr lang="en-US" dirty="0"/>
          </a:p>
        </p:txBody>
      </p:sp>
      <p:sp>
        <p:nvSpPr>
          <p:cNvPr id="6" name="Content Placeholder 2"/>
          <p:cNvSpPr>
            <a:spLocks noGrp="1"/>
          </p:cNvSpPr>
          <p:nvPr>
            <p:ph idx="1"/>
          </p:nvPr>
        </p:nvSpPr>
        <p:spPr>
          <a:xfrm>
            <a:off x="1435608" y="1447800"/>
            <a:ext cx="7498080" cy="914400"/>
          </a:xfrm>
        </p:spPr>
        <p:txBody>
          <a:bodyPr>
            <a:normAutofit fontScale="92500" lnSpcReduction="10000"/>
          </a:bodyPr>
          <a:lstStyle/>
          <a:p>
            <a:r>
              <a:rPr lang="en-US" dirty="0" smtClean="0"/>
              <a:t>There are three ways to incorporate another author’s work into your own</a:t>
            </a: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another author’s work</a:t>
            </a:r>
            <a:endParaRPr lang="en-US" dirty="0"/>
          </a:p>
        </p:txBody>
      </p:sp>
      <p:sp>
        <p:nvSpPr>
          <p:cNvPr id="4" name="TextBox 3"/>
          <p:cNvSpPr txBox="1"/>
          <p:nvPr/>
        </p:nvSpPr>
        <p:spPr>
          <a:xfrm>
            <a:off x="1295400" y="2534483"/>
            <a:ext cx="7467600" cy="4247317"/>
          </a:xfrm>
          <a:prstGeom prst="rect">
            <a:avLst/>
          </a:prstGeom>
          <a:noFill/>
        </p:spPr>
        <p:txBody>
          <a:bodyPr wrap="square" rtlCol="0">
            <a:spAutoFit/>
          </a:bodyPr>
          <a:lstStyle/>
          <a:p>
            <a:pPr>
              <a:buFont typeface="Arial" pitchFamily="34" charset="0"/>
              <a:buChar char="•"/>
            </a:pPr>
            <a:r>
              <a:rPr lang="en-US" b="1" dirty="0" smtClean="0"/>
              <a:t>Quotations </a:t>
            </a:r>
            <a:r>
              <a:rPr lang="en-US" dirty="0" smtClean="0">
                <a:solidFill>
                  <a:srgbClr val="C00000"/>
                </a:solidFill>
              </a:rPr>
              <a:t>must be identical to the original, using a narrow segment of the source. They must match the source document word for word and must be attributed to the original author.</a:t>
            </a:r>
          </a:p>
          <a:p>
            <a:endParaRPr lang="en-US" b="1" dirty="0" smtClean="0"/>
          </a:p>
          <a:p>
            <a:pPr>
              <a:buFont typeface="Arial" pitchFamily="34" charset="0"/>
              <a:buChar char="•"/>
            </a:pPr>
            <a:r>
              <a:rPr lang="en-US" b="1" dirty="0" smtClean="0"/>
              <a:t>Paraphrasing </a:t>
            </a:r>
            <a:r>
              <a:rPr lang="en-US" dirty="0" smtClean="0">
                <a:solidFill>
                  <a:srgbClr val="C00000"/>
                </a:solidFill>
              </a:rPr>
              <a:t>involves putting a passage from source material into your own words.  A paraphrase must also be attributed to the original source. Paraphrased material is usually shorter than the original passage, taking a somewhat broader segment of the source and condensing it slightly.</a:t>
            </a:r>
          </a:p>
          <a:p>
            <a:pPr>
              <a:buFont typeface="Arial" pitchFamily="34" charset="0"/>
              <a:buChar char="•"/>
            </a:pPr>
            <a:endParaRPr lang="en-US" b="1" dirty="0" smtClean="0"/>
          </a:p>
          <a:p>
            <a:pPr>
              <a:buFont typeface="Arial" pitchFamily="34" charset="0"/>
              <a:buChar char="•"/>
            </a:pPr>
            <a:r>
              <a:rPr lang="en-US" b="1" dirty="0" smtClean="0"/>
              <a:t>Summarizing </a:t>
            </a:r>
            <a:r>
              <a:rPr lang="en-US" dirty="0" smtClean="0">
                <a:solidFill>
                  <a:srgbClr val="C00000"/>
                </a:solidFill>
              </a:rPr>
              <a:t>involves putting the main idea(s) into your own words, including only the </a:t>
            </a:r>
            <a:r>
              <a:rPr lang="en-US" b="1" dirty="0" smtClean="0">
                <a:solidFill>
                  <a:srgbClr val="C00000"/>
                </a:solidFill>
              </a:rPr>
              <a:t>main point(s). </a:t>
            </a:r>
            <a:r>
              <a:rPr lang="en-US" dirty="0" smtClean="0">
                <a:solidFill>
                  <a:srgbClr val="C00000"/>
                </a:solidFill>
              </a:rPr>
              <a:t>Once again, it is necessary to attribute summarized ideas to the original source. Summaries are significantly shorter than the original and take a broad overview of the source material.</a:t>
            </a:r>
          </a:p>
          <a:p>
            <a:pPr>
              <a:lnSpc>
                <a:spcPct val="200000"/>
              </a:lnSpc>
              <a:buFont typeface="Arial" pitchFamily="34" charset="0"/>
              <a:buChar char="•"/>
            </a:pPr>
            <a:endParaRPr lang="en-US" dirty="0"/>
          </a:p>
        </p:txBody>
      </p:sp>
      <p:sp>
        <p:nvSpPr>
          <p:cNvPr id="6" name="Content Placeholder 2"/>
          <p:cNvSpPr>
            <a:spLocks noGrp="1"/>
          </p:cNvSpPr>
          <p:nvPr>
            <p:ph idx="1"/>
          </p:nvPr>
        </p:nvSpPr>
        <p:spPr>
          <a:xfrm>
            <a:off x="1435608" y="1447800"/>
            <a:ext cx="7498080" cy="914400"/>
          </a:xfrm>
        </p:spPr>
        <p:txBody>
          <a:bodyPr>
            <a:normAutofit fontScale="92500" lnSpcReduction="10000"/>
          </a:bodyPr>
          <a:lstStyle/>
          <a:p>
            <a:r>
              <a:rPr lang="en-US" dirty="0" smtClean="0"/>
              <a:t>There are three ways to incorporate another author’s work into your own</a:t>
            </a: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another author’s work</a:t>
            </a:r>
            <a:endParaRPr lang="en-US" dirty="0"/>
          </a:p>
        </p:txBody>
      </p:sp>
      <p:sp>
        <p:nvSpPr>
          <p:cNvPr id="6" name="Content Placeholder 2"/>
          <p:cNvSpPr>
            <a:spLocks noGrp="1"/>
          </p:cNvSpPr>
          <p:nvPr>
            <p:ph idx="1"/>
          </p:nvPr>
        </p:nvSpPr>
        <p:spPr>
          <a:xfrm>
            <a:off x="1435608" y="2667000"/>
            <a:ext cx="7498080" cy="914400"/>
          </a:xfrm>
        </p:spPr>
        <p:txBody>
          <a:bodyPr>
            <a:normAutofit fontScale="92500" lnSpcReduction="10000"/>
          </a:bodyPr>
          <a:lstStyle/>
          <a:p>
            <a:r>
              <a:rPr lang="en-US" dirty="0" smtClean="0"/>
              <a:t>Quotations, paraphrases and summaries are used to add credibility to your writing!</a:t>
            </a: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another author’s work</a:t>
            </a:r>
            <a:endParaRPr lang="en-US" dirty="0"/>
          </a:p>
        </p:txBody>
      </p:sp>
      <p:sp>
        <p:nvSpPr>
          <p:cNvPr id="6" name="Content Placeholder 2"/>
          <p:cNvSpPr>
            <a:spLocks noGrp="1"/>
          </p:cNvSpPr>
          <p:nvPr>
            <p:ph idx="1"/>
          </p:nvPr>
        </p:nvSpPr>
        <p:spPr>
          <a:xfrm>
            <a:off x="1435608" y="1447800"/>
            <a:ext cx="7498080" cy="914400"/>
          </a:xfrm>
        </p:spPr>
        <p:txBody>
          <a:bodyPr>
            <a:normAutofit fontScale="92500" lnSpcReduction="10000"/>
          </a:bodyPr>
          <a:lstStyle/>
          <a:p>
            <a:r>
              <a:rPr lang="en-US" dirty="0" smtClean="0"/>
              <a:t>Writers frequently intertwine quotations, paraphrases and summaries:</a:t>
            </a:r>
            <a:endParaRPr lang="en-US" dirty="0"/>
          </a:p>
        </p:txBody>
      </p:sp>
      <p:sp>
        <p:nvSpPr>
          <p:cNvPr id="5" name="Rectangle 4"/>
          <p:cNvSpPr/>
          <p:nvPr/>
        </p:nvSpPr>
        <p:spPr>
          <a:xfrm>
            <a:off x="1371600" y="2770525"/>
            <a:ext cx="7391400" cy="3477875"/>
          </a:xfrm>
          <a:prstGeom prst="rect">
            <a:avLst/>
          </a:prstGeom>
        </p:spPr>
        <p:txBody>
          <a:bodyPr wrap="square">
            <a:spAutoFit/>
          </a:bodyPr>
          <a:lstStyle/>
          <a:p>
            <a:r>
              <a:rPr lang="en-US" sz="2000" dirty="0" smtClean="0">
                <a:latin typeface="Courier" pitchFamily="49" charset="0"/>
              </a:rPr>
              <a:t>    In his famous and influential work the </a:t>
            </a:r>
            <a:r>
              <a:rPr lang="en-US" sz="2000" i="1" dirty="0" smtClean="0">
                <a:latin typeface="Courier" pitchFamily="49" charset="0"/>
              </a:rPr>
              <a:t>Interpretation of Dreams</a:t>
            </a:r>
            <a:r>
              <a:rPr lang="en-US" sz="2000" dirty="0" smtClean="0">
                <a:latin typeface="Courier" pitchFamily="49" charset="0"/>
              </a:rPr>
              <a:t>, Sigmund Freud argues that dreams are the "royal road to the unconscious" (3), expressing in coded imagery the dreamer's unfulfilled wishes through a process known as the "dream-work" (4). According to Freud, actual but unacceptable desires are censored internally and subjected to coding through layers of condensation and displacement before emerging in a kind of rebus puzzle in the dream itself (6).</a:t>
            </a:r>
            <a:endParaRPr lang="en-US" sz="2000" dirty="0">
              <a:latin typeface="Courier" pitchFamily="49"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another author’s work</a:t>
            </a:r>
            <a:endParaRPr lang="en-US" dirty="0"/>
          </a:p>
        </p:txBody>
      </p:sp>
      <p:sp>
        <p:nvSpPr>
          <p:cNvPr id="6" name="Content Placeholder 2"/>
          <p:cNvSpPr>
            <a:spLocks noGrp="1"/>
          </p:cNvSpPr>
          <p:nvPr>
            <p:ph idx="1"/>
          </p:nvPr>
        </p:nvSpPr>
        <p:spPr>
          <a:xfrm>
            <a:off x="1435608" y="1447800"/>
            <a:ext cx="7498080" cy="914400"/>
          </a:xfrm>
        </p:spPr>
        <p:txBody>
          <a:bodyPr>
            <a:normAutofit/>
          </a:bodyPr>
          <a:lstStyle/>
          <a:p>
            <a:r>
              <a:rPr lang="en-US" dirty="0" smtClean="0"/>
              <a:t>Paraphrasing is:</a:t>
            </a:r>
            <a:endParaRPr lang="en-US" dirty="0"/>
          </a:p>
        </p:txBody>
      </p:sp>
      <p:sp>
        <p:nvSpPr>
          <p:cNvPr id="5" name="Rectangle 4"/>
          <p:cNvSpPr/>
          <p:nvPr/>
        </p:nvSpPr>
        <p:spPr>
          <a:xfrm>
            <a:off x="1371600" y="2590800"/>
            <a:ext cx="7315200" cy="2308324"/>
          </a:xfrm>
          <a:prstGeom prst="rect">
            <a:avLst/>
          </a:prstGeom>
        </p:spPr>
        <p:txBody>
          <a:bodyPr wrap="square">
            <a:spAutoFit/>
          </a:bodyPr>
          <a:lstStyle/>
          <a:p>
            <a:pPr>
              <a:buFont typeface="Arial" pitchFamily="34" charset="0"/>
              <a:buChar char="•"/>
            </a:pPr>
            <a:r>
              <a:rPr lang="en-US" sz="2400" dirty="0" smtClean="0"/>
              <a:t>Your own rendition of someone else’s ideas, presented in a new form.</a:t>
            </a:r>
          </a:p>
          <a:p>
            <a:pPr>
              <a:buFont typeface="Arial" pitchFamily="34" charset="0"/>
              <a:buChar char="•"/>
            </a:pPr>
            <a:endParaRPr lang="en-US" sz="2400" dirty="0" smtClean="0"/>
          </a:p>
          <a:p>
            <a:pPr>
              <a:buFont typeface="Arial" pitchFamily="34" charset="0"/>
              <a:buChar char="•"/>
            </a:pPr>
            <a:r>
              <a:rPr lang="en-US" sz="2400" dirty="0" smtClean="0"/>
              <a:t>One legitimate way (when accompanied by accurate documentation) to borrow from a source without plagiarizing.</a:t>
            </a:r>
            <a:endParaRPr lang="en-US" sz="2400"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another author’s work</a:t>
            </a:r>
            <a:endParaRPr lang="en-US" dirty="0"/>
          </a:p>
        </p:txBody>
      </p:sp>
      <p:sp>
        <p:nvSpPr>
          <p:cNvPr id="6" name="Content Placeholder 2"/>
          <p:cNvSpPr>
            <a:spLocks noGrp="1"/>
          </p:cNvSpPr>
          <p:nvPr>
            <p:ph idx="1"/>
          </p:nvPr>
        </p:nvSpPr>
        <p:spPr>
          <a:xfrm>
            <a:off x="1435608" y="1447800"/>
            <a:ext cx="7498080" cy="914400"/>
          </a:xfrm>
        </p:spPr>
        <p:txBody>
          <a:bodyPr>
            <a:normAutofit/>
          </a:bodyPr>
          <a:lstStyle/>
          <a:p>
            <a:r>
              <a:rPr lang="en-US" dirty="0" smtClean="0"/>
              <a:t>Paraphrasing is useful because:</a:t>
            </a:r>
            <a:endParaRPr lang="en-US" dirty="0"/>
          </a:p>
        </p:txBody>
      </p:sp>
      <p:sp>
        <p:nvSpPr>
          <p:cNvPr id="5" name="Rectangle 4"/>
          <p:cNvSpPr/>
          <p:nvPr/>
        </p:nvSpPr>
        <p:spPr>
          <a:xfrm>
            <a:off x="1371600" y="2590800"/>
            <a:ext cx="7315200" cy="3046988"/>
          </a:xfrm>
          <a:prstGeom prst="rect">
            <a:avLst/>
          </a:prstGeom>
        </p:spPr>
        <p:txBody>
          <a:bodyPr wrap="square">
            <a:spAutoFit/>
          </a:bodyPr>
          <a:lstStyle/>
          <a:p>
            <a:pPr>
              <a:buFont typeface="Arial" pitchFamily="34" charset="0"/>
              <a:buChar char="•"/>
            </a:pPr>
            <a:r>
              <a:rPr lang="en-US" sz="2400" dirty="0" smtClean="0"/>
              <a:t>It is better than quoting information from an undistinguished passage.</a:t>
            </a:r>
          </a:p>
          <a:p>
            <a:endParaRPr lang="en-US" sz="2400" dirty="0" smtClean="0"/>
          </a:p>
          <a:p>
            <a:pPr>
              <a:buFont typeface="Arial" pitchFamily="34" charset="0"/>
              <a:buChar char="•"/>
            </a:pPr>
            <a:r>
              <a:rPr lang="en-US" sz="2400" dirty="0" smtClean="0"/>
              <a:t>It helps you control the temptation to quote too much.</a:t>
            </a:r>
          </a:p>
          <a:p>
            <a:endParaRPr lang="en-US" sz="2400" dirty="0" smtClean="0"/>
          </a:p>
          <a:p>
            <a:pPr>
              <a:buFont typeface="Arial" pitchFamily="34" charset="0"/>
              <a:buChar char="•"/>
            </a:pPr>
            <a:r>
              <a:rPr lang="en-US" sz="2400" dirty="0" smtClean="0"/>
              <a:t>The mental process required for successful paraphrasing helps you to grasp the full meaning of the original passage.</a:t>
            </a:r>
            <a:endParaRPr lang="en-US" sz="2400"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5" name="Rectangle 4"/>
          <p:cNvSpPr/>
          <p:nvPr/>
        </p:nvSpPr>
        <p:spPr>
          <a:xfrm>
            <a:off x="1371600" y="2438400"/>
            <a:ext cx="7543800" cy="3785652"/>
          </a:xfrm>
          <a:prstGeom prst="rect">
            <a:avLst/>
          </a:prstGeom>
        </p:spPr>
        <p:txBody>
          <a:bodyPr wrap="square">
            <a:spAutoFit/>
          </a:bodyPr>
          <a:lstStyle/>
          <a:p>
            <a:r>
              <a:rPr lang="en-US" sz="2000" dirty="0" smtClean="0">
                <a:latin typeface="Courier" pitchFamily="49" charset="0"/>
              </a:rPr>
              <a:t>   Students frequently overuse direct quotation in taking notes, and as a result they overuse quotations in the final [research] paper. Probably only about 10% of your final manuscript should appear as directly quoted matter. Therefore, you should strive to limit the amount of exact transcribing of source materials while taking notes. </a:t>
            </a:r>
          </a:p>
          <a:p>
            <a:endParaRPr lang="en-US" sz="2000" dirty="0" smtClean="0">
              <a:latin typeface="Courier" pitchFamily="49" charset="0"/>
            </a:endParaRPr>
          </a:p>
          <a:p>
            <a:r>
              <a:rPr lang="en-US" sz="2000" dirty="0" smtClean="0">
                <a:latin typeface="Courier" pitchFamily="49" charset="0"/>
              </a:rPr>
              <a:t>Lester, James D. </a:t>
            </a:r>
            <a:r>
              <a:rPr lang="en-US" sz="2000" i="1" dirty="0" smtClean="0">
                <a:latin typeface="Courier" pitchFamily="49" charset="0"/>
              </a:rPr>
              <a:t>Writing Research Papers</a:t>
            </a:r>
            <a:r>
              <a:rPr lang="en-US" sz="2000" dirty="0" smtClean="0">
                <a:latin typeface="Courier" pitchFamily="49" charset="0"/>
              </a:rPr>
              <a:t>. 2nd ed. (1976): 46-47.</a:t>
            </a:r>
          </a:p>
          <a:p>
            <a:endParaRPr lang="en-US" sz="2000" dirty="0" smtClean="0"/>
          </a:p>
        </p:txBody>
      </p:sp>
      <p:sp>
        <p:nvSpPr>
          <p:cNvPr id="4" name="Content Placeholder 2"/>
          <p:cNvSpPr>
            <a:spLocks noGrp="1"/>
          </p:cNvSpPr>
          <p:nvPr>
            <p:ph idx="1"/>
          </p:nvPr>
        </p:nvSpPr>
        <p:spPr>
          <a:xfrm>
            <a:off x="1435608" y="1447800"/>
            <a:ext cx="7498080" cy="914400"/>
          </a:xfrm>
        </p:spPr>
        <p:txBody>
          <a:bodyPr>
            <a:normAutofit/>
          </a:bodyPr>
          <a:lstStyle/>
          <a:p>
            <a:r>
              <a:rPr lang="en-US" dirty="0" smtClean="0"/>
              <a:t>The original passage:</a:t>
            </a:r>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5" name="Rectangle 4"/>
          <p:cNvSpPr/>
          <p:nvPr/>
        </p:nvSpPr>
        <p:spPr>
          <a:xfrm>
            <a:off x="1371600" y="2630031"/>
            <a:ext cx="7543800" cy="1938992"/>
          </a:xfrm>
          <a:prstGeom prst="rect">
            <a:avLst/>
          </a:prstGeom>
        </p:spPr>
        <p:txBody>
          <a:bodyPr wrap="square">
            <a:spAutoFit/>
          </a:bodyPr>
          <a:lstStyle/>
          <a:p>
            <a:r>
              <a:rPr lang="en-US" sz="2000" dirty="0" smtClean="0">
                <a:latin typeface="Courier" pitchFamily="49" charset="0"/>
              </a:rPr>
              <a:t>   Students should take just a few notes in direct quotation from sources to help minimize the amount of quoted material in a research paper (Lester 46-47).</a:t>
            </a:r>
          </a:p>
          <a:p>
            <a:endParaRPr lang="en-US" sz="2000" dirty="0" smtClean="0">
              <a:latin typeface="Courier" pitchFamily="49" charset="0"/>
            </a:endParaRPr>
          </a:p>
          <a:p>
            <a:endParaRPr lang="en-US" sz="2000" dirty="0" smtClean="0"/>
          </a:p>
        </p:txBody>
      </p:sp>
      <p:sp>
        <p:nvSpPr>
          <p:cNvPr id="4" name="Content Placeholder 2"/>
          <p:cNvSpPr>
            <a:spLocks noGrp="1"/>
          </p:cNvSpPr>
          <p:nvPr>
            <p:ph idx="1"/>
          </p:nvPr>
        </p:nvSpPr>
        <p:spPr>
          <a:xfrm>
            <a:off x="1435608" y="1447800"/>
            <a:ext cx="7498080" cy="914400"/>
          </a:xfrm>
        </p:spPr>
        <p:txBody>
          <a:bodyPr>
            <a:normAutofit/>
          </a:bodyPr>
          <a:lstStyle/>
          <a:p>
            <a:r>
              <a:rPr lang="en-US" dirty="0" smtClean="0"/>
              <a:t>An acceptable summary:</a:t>
            </a:r>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5" name="Rectangle 4"/>
          <p:cNvSpPr/>
          <p:nvPr/>
        </p:nvSpPr>
        <p:spPr>
          <a:xfrm>
            <a:off x="1371600" y="2630031"/>
            <a:ext cx="7543800" cy="2246769"/>
          </a:xfrm>
          <a:prstGeom prst="rect">
            <a:avLst/>
          </a:prstGeom>
        </p:spPr>
        <p:txBody>
          <a:bodyPr wrap="square">
            <a:spAutoFit/>
          </a:bodyPr>
          <a:lstStyle/>
          <a:p>
            <a:r>
              <a:rPr lang="en-US" sz="2000" dirty="0" smtClean="0">
                <a:latin typeface="Courier" pitchFamily="49" charset="0"/>
              </a:rPr>
              <a:t>   In research papers students often quote excessively, failing to keep quoted material down to a desirable level. Since the problem usually originates during note taking, it is essential to minimize the material recorded verbatim (Lester 46-47).</a:t>
            </a:r>
          </a:p>
          <a:p>
            <a:endParaRPr lang="en-US" sz="2000" dirty="0" smtClean="0"/>
          </a:p>
        </p:txBody>
      </p:sp>
      <p:sp>
        <p:nvSpPr>
          <p:cNvPr id="4" name="Content Placeholder 2"/>
          <p:cNvSpPr>
            <a:spLocks noGrp="1"/>
          </p:cNvSpPr>
          <p:nvPr>
            <p:ph idx="1"/>
          </p:nvPr>
        </p:nvSpPr>
        <p:spPr>
          <a:xfrm>
            <a:off x="1435608" y="1447800"/>
            <a:ext cx="7498080" cy="914400"/>
          </a:xfrm>
        </p:spPr>
        <p:txBody>
          <a:bodyPr>
            <a:normAutofit/>
          </a:bodyPr>
          <a:lstStyle/>
          <a:p>
            <a:r>
              <a:rPr lang="en-US" dirty="0" smtClean="0"/>
              <a:t>The legitimate paraphrase:</a:t>
            </a: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5" name="Rectangle 4"/>
          <p:cNvSpPr/>
          <p:nvPr/>
        </p:nvSpPr>
        <p:spPr>
          <a:xfrm>
            <a:off x="1371600" y="2630031"/>
            <a:ext cx="7543800" cy="2862322"/>
          </a:xfrm>
          <a:prstGeom prst="rect">
            <a:avLst/>
          </a:prstGeom>
        </p:spPr>
        <p:txBody>
          <a:bodyPr wrap="square">
            <a:spAutoFit/>
          </a:bodyPr>
          <a:lstStyle/>
          <a:p>
            <a:r>
              <a:rPr lang="en-US" sz="2000" dirty="0" smtClean="0">
                <a:latin typeface="Courier" pitchFamily="49" charset="0"/>
              </a:rPr>
              <a:t>   Students often use too many direct quotations when they take notes, resulting in too many of them in the final research paper. In fact, probably only about 10% of the final copy should consist of directly quoted material. So it is important to limit the amount of source material copied while taking notes.</a:t>
            </a:r>
          </a:p>
          <a:p>
            <a:endParaRPr lang="en-US" sz="2000" dirty="0" smtClean="0">
              <a:latin typeface="Courier" pitchFamily="49" charset="0"/>
            </a:endParaRPr>
          </a:p>
          <a:p>
            <a:endParaRPr lang="en-US" sz="2000" dirty="0" smtClean="0"/>
          </a:p>
        </p:txBody>
      </p:sp>
      <p:sp>
        <p:nvSpPr>
          <p:cNvPr id="4" name="Content Placeholder 2"/>
          <p:cNvSpPr>
            <a:spLocks noGrp="1"/>
          </p:cNvSpPr>
          <p:nvPr>
            <p:ph idx="1"/>
          </p:nvPr>
        </p:nvSpPr>
        <p:spPr>
          <a:xfrm>
            <a:off x="1435608" y="1447800"/>
            <a:ext cx="7498080" cy="914400"/>
          </a:xfrm>
        </p:spPr>
        <p:txBody>
          <a:bodyPr>
            <a:normAutofit/>
          </a:bodyPr>
          <a:lstStyle/>
          <a:p>
            <a:r>
              <a:rPr lang="en-US" dirty="0" smtClean="0"/>
              <a:t>A plagiarized version: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a thesis</a:t>
            </a:r>
            <a:endParaRPr lang="en-US" dirty="0"/>
          </a:p>
        </p:txBody>
      </p:sp>
      <p:sp>
        <p:nvSpPr>
          <p:cNvPr id="3" name="Content Placeholder 2"/>
          <p:cNvSpPr>
            <a:spLocks noGrp="1"/>
          </p:cNvSpPr>
          <p:nvPr>
            <p:ph idx="1"/>
          </p:nvPr>
        </p:nvSpPr>
        <p:spPr>
          <a:xfrm>
            <a:off x="990600" y="1752600"/>
            <a:ext cx="7924800" cy="4648200"/>
          </a:xfrm>
        </p:spPr>
        <p:txBody>
          <a:bodyPr>
            <a:normAutofit fontScale="85000" lnSpcReduction="10000"/>
          </a:bodyPr>
          <a:lstStyle/>
          <a:p>
            <a:pPr>
              <a:lnSpc>
                <a:spcPct val="150000"/>
              </a:lnSpc>
            </a:pPr>
            <a:r>
              <a:rPr lang="en-US" sz="2800" b="1" dirty="0" smtClean="0"/>
              <a:t>Topic</a:t>
            </a:r>
            <a:r>
              <a:rPr lang="en-US" sz="2800" dirty="0" smtClean="0"/>
              <a:t>: </a:t>
            </a:r>
            <a:r>
              <a:rPr lang="en-US" sz="2800" i="1" dirty="0" smtClean="0">
                <a:solidFill>
                  <a:srgbClr val="0070C0"/>
                </a:solidFill>
              </a:rPr>
              <a:t>The works of Thoreau, Emerson and Whitman</a:t>
            </a:r>
            <a:br>
              <a:rPr lang="en-US" sz="2800" i="1" dirty="0" smtClean="0">
                <a:solidFill>
                  <a:srgbClr val="0070C0"/>
                </a:solidFill>
              </a:rPr>
            </a:br>
            <a:endParaRPr lang="en-US" sz="2800" b="1" i="1" dirty="0" smtClean="0">
              <a:solidFill>
                <a:srgbClr val="0070C0"/>
              </a:solidFill>
            </a:endParaRPr>
          </a:p>
          <a:p>
            <a:pPr>
              <a:lnSpc>
                <a:spcPct val="150000"/>
              </a:lnSpc>
            </a:pPr>
            <a:r>
              <a:rPr lang="en-US" sz="2800" b="1" dirty="0" smtClean="0"/>
              <a:t>Position</a:t>
            </a:r>
            <a:r>
              <a:rPr lang="en-US" sz="2800" dirty="0" smtClean="0"/>
              <a:t>: </a:t>
            </a:r>
            <a:r>
              <a:rPr lang="en-US" sz="2800" i="1" dirty="0" smtClean="0">
                <a:solidFill>
                  <a:srgbClr val="0070C0"/>
                </a:solidFill>
              </a:rPr>
              <a:t>Americans are blessed with an abiding optimism and enduring work ethic, even in the face of hard work and setbacks. </a:t>
            </a:r>
            <a:br>
              <a:rPr lang="en-US" sz="2800" i="1" dirty="0" smtClean="0">
                <a:solidFill>
                  <a:srgbClr val="0070C0"/>
                </a:solidFill>
              </a:rPr>
            </a:br>
            <a:endParaRPr lang="en-US" sz="2800" b="1" i="1" dirty="0" smtClean="0">
              <a:solidFill>
                <a:srgbClr val="0070C0"/>
              </a:solidFill>
            </a:endParaRPr>
          </a:p>
          <a:p>
            <a:pPr>
              <a:lnSpc>
                <a:spcPct val="150000"/>
              </a:lnSpc>
            </a:pPr>
            <a:r>
              <a:rPr lang="en-US" sz="2800" b="1" dirty="0" smtClean="0"/>
              <a:t>Reason</a:t>
            </a:r>
            <a:r>
              <a:rPr lang="en-US" sz="2800" dirty="0" smtClean="0"/>
              <a:t>: </a:t>
            </a:r>
            <a:r>
              <a:rPr lang="en-US" sz="2800" i="1" dirty="0" smtClean="0">
                <a:solidFill>
                  <a:schemeClr val="bg1"/>
                </a:solidFill>
              </a:rPr>
              <a:t>I have made this conclusion after reading Thoreau’s “Walden”, Emerson’s “Self-Reliance” and Whitman’s “I Hear American Singing”.</a:t>
            </a:r>
            <a:endParaRPr lang="en-US" dirty="0" smtClean="0">
              <a:solidFill>
                <a:schemeClr val="bg1"/>
              </a:solidFill>
            </a:endParaRPr>
          </a:p>
        </p:txBody>
      </p:sp>
    </p:spTree>
    <p:extLst>
      <p:ext uri="{BB962C8B-B14F-4D97-AF65-F5344CB8AC3E}">
        <p14:creationId xmlns:p14="http://schemas.microsoft.com/office/powerpoint/2010/main" val="42299163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5" name="Rectangle 4"/>
          <p:cNvSpPr/>
          <p:nvPr/>
        </p:nvSpPr>
        <p:spPr>
          <a:xfrm>
            <a:off x="1371600" y="2438400"/>
            <a:ext cx="7315200" cy="1323439"/>
          </a:xfrm>
          <a:prstGeom prst="rect">
            <a:avLst/>
          </a:prstGeom>
        </p:spPr>
        <p:txBody>
          <a:bodyPr wrap="square">
            <a:spAutoFit/>
          </a:bodyPr>
          <a:lstStyle/>
          <a:p>
            <a:endParaRPr lang="en-US" sz="2000" dirty="0" smtClean="0"/>
          </a:p>
          <a:p>
            <a:pPr>
              <a:buFont typeface="Arial" pitchFamily="34" charset="0"/>
              <a:buChar char="•"/>
            </a:pPr>
            <a:r>
              <a:rPr lang="en-US" sz="2000" dirty="0" smtClean="0"/>
              <a:t>Read Roger </a:t>
            </a:r>
            <a:r>
              <a:rPr lang="en-US" sz="2000" dirty="0" err="1" smtClean="0"/>
              <a:t>Sipher’s</a:t>
            </a:r>
            <a:r>
              <a:rPr lang="en-US" sz="2000" dirty="0" smtClean="0"/>
              <a:t> article on mandatory school attendance laws and practice quoting, summarizing and paraphrasing</a:t>
            </a:r>
          </a:p>
          <a:p>
            <a:endParaRPr lang="en-US" sz="2000" dirty="0" smtClean="0"/>
          </a:p>
        </p:txBody>
      </p:sp>
      <p:sp>
        <p:nvSpPr>
          <p:cNvPr id="4" name="Content Placeholder 2"/>
          <p:cNvSpPr>
            <a:spLocks noGrp="1"/>
          </p:cNvSpPr>
          <p:nvPr>
            <p:ph idx="1"/>
          </p:nvPr>
        </p:nvSpPr>
        <p:spPr>
          <a:xfrm>
            <a:off x="1435608" y="1447800"/>
            <a:ext cx="7498080" cy="914400"/>
          </a:xfrm>
        </p:spPr>
        <p:txBody>
          <a:bodyPr>
            <a:normAutofit/>
          </a:bodyPr>
          <a:lstStyle/>
          <a:p>
            <a:r>
              <a:rPr lang="en-US" dirty="0" smtClean="0"/>
              <a:t>Now you’ll try:</a:t>
            </a:r>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5" name="Rectangle 4"/>
          <p:cNvSpPr/>
          <p:nvPr/>
        </p:nvSpPr>
        <p:spPr>
          <a:xfrm>
            <a:off x="1371600" y="2438400"/>
            <a:ext cx="7315200" cy="1938992"/>
          </a:xfrm>
          <a:prstGeom prst="rect">
            <a:avLst/>
          </a:prstGeom>
        </p:spPr>
        <p:txBody>
          <a:bodyPr wrap="square">
            <a:spAutoFit/>
          </a:bodyPr>
          <a:lstStyle/>
          <a:p>
            <a:endParaRPr lang="en-US" sz="2000" dirty="0" smtClean="0"/>
          </a:p>
          <a:p>
            <a:r>
              <a:rPr lang="en-US" sz="2000" dirty="0" smtClean="0"/>
              <a:t>According to Roger </a:t>
            </a:r>
            <a:r>
              <a:rPr lang="en-US" sz="2000" dirty="0" err="1" smtClean="0"/>
              <a:t>Sipher</a:t>
            </a:r>
            <a:r>
              <a:rPr lang="en-US" sz="2000" dirty="0" smtClean="0"/>
              <a:t>, a solution to the perceived crisis of American education is to "Abolish compulsory-attendance laws and allow only those who are committed to getting an education to attend" (</a:t>
            </a:r>
            <a:r>
              <a:rPr lang="en-US" sz="2000" dirty="0" err="1" smtClean="0"/>
              <a:t>para</a:t>
            </a:r>
            <a:r>
              <a:rPr lang="en-US" sz="2000" dirty="0" smtClean="0"/>
              <a:t>. 3).</a:t>
            </a:r>
          </a:p>
          <a:p>
            <a:endParaRPr lang="en-US" sz="2000" dirty="0" smtClean="0"/>
          </a:p>
        </p:txBody>
      </p:sp>
      <p:sp>
        <p:nvSpPr>
          <p:cNvPr id="4" name="Content Placeholder 2"/>
          <p:cNvSpPr>
            <a:spLocks noGrp="1"/>
          </p:cNvSpPr>
          <p:nvPr>
            <p:ph idx="1"/>
          </p:nvPr>
        </p:nvSpPr>
        <p:spPr>
          <a:xfrm>
            <a:off x="1435608" y="1447800"/>
            <a:ext cx="7498080" cy="914400"/>
          </a:xfrm>
        </p:spPr>
        <p:txBody>
          <a:bodyPr>
            <a:normAutofit/>
          </a:bodyPr>
          <a:lstStyle/>
          <a:p>
            <a:r>
              <a:rPr lang="en-US" dirty="0" smtClean="0"/>
              <a:t>Example quotation:</a:t>
            </a:r>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5" name="Rectangle 4"/>
          <p:cNvSpPr/>
          <p:nvPr/>
        </p:nvSpPr>
        <p:spPr>
          <a:xfrm>
            <a:off x="1371600" y="2087701"/>
            <a:ext cx="7315200" cy="3170099"/>
          </a:xfrm>
          <a:prstGeom prst="rect">
            <a:avLst/>
          </a:prstGeom>
        </p:spPr>
        <p:txBody>
          <a:bodyPr wrap="square">
            <a:spAutoFit/>
          </a:bodyPr>
          <a:lstStyle/>
          <a:p>
            <a:endParaRPr lang="en-US" sz="2000" b="1" dirty="0" smtClean="0"/>
          </a:p>
          <a:p>
            <a:r>
              <a:rPr lang="en-US" sz="2000" dirty="0" smtClean="0"/>
              <a:t>Roger </a:t>
            </a:r>
            <a:r>
              <a:rPr lang="en-US" sz="2000" dirty="0" err="1" smtClean="0"/>
              <a:t>Sipher</a:t>
            </a:r>
            <a:r>
              <a:rPr lang="en-US" sz="2000" dirty="0" smtClean="0"/>
              <a:t> makes his case for getting rid of compulsory-attendance laws in primary and secondary schools with six arguments. These fall into three groups—first that education is for those who want to learn and by including those that don't want to learn, everyone suffers. Second, that grades would be reflective of effort and elementary school teachers wouldn't feel compelled to pass failing students. Third, that schools would both save money and save face with the elimination of compulsory-attendance laws.</a:t>
            </a:r>
          </a:p>
          <a:p>
            <a:endParaRPr lang="en-US" sz="2000" dirty="0" smtClean="0"/>
          </a:p>
        </p:txBody>
      </p:sp>
      <p:sp>
        <p:nvSpPr>
          <p:cNvPr id="8" name="Content Placeholder 2"/>
          <p:cNvSpPr>
            <a:spLocks noGrp="1"/>
          </p:cNvSpPr>
          <p:nvPr>
            <p:ph idx="1"/>
          </p:nvPr>
        </p:nvSpPr>
        <p:spPr>
          <a:xfrm>
            <a:off x="1435608" y="1447800"/>
            <a:ext cx="7498080" cy="914400"/>
          </a:xfrm>
        </p:spPr>
        <p:txBody>
          <a:bodyPr>
            <a:normAutofit/>
          </a:bodyPr>
          <a:lstStyle/>
          <a:p>
            <a:r>
              <a:rPr lang="en-US" dirty="0" smtClean="0"/>
              <a:t>Example summary:</a:t>
            </a:r>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5" name="Rectangle 4"/>
          <p:cNvSpPr/>
          <p:nvPr/>
        </p:nvSpPr>
        <p:spPr>
          <a:xfrm>
            <a:off x="1371600" y="2286000"/>
            <a:ext cx="7315200" cy="1938992"/>
          </a:xfrm>
          <a:prstGeom prst="rect">
            <a:avLst/>
          </a:prstGeom>
        </p:spPr>
        <p:txBody>
          <a:bodyPr wrap="square">
            <a:spAutoFit/>
          </a:bodyPr>
          <a:lstStyle/>
          <a:p>
            <a:endParaRPr lang="en-US" sz="2000" b="1" dirty="0" smtClean="0"/>
          </a:p>
          <a:p>
            <a:endParaRPr lang="en-US" sz="2000" b="1" dirty="0" smtClean="0"/>
          </a:p>
          <a:p>
            <a:r>
              <a:rPr lang="en-US" sz="2000" dirty="0" smtClean="0"/>
              <a:t>Roger </a:t>
            </a:r>
            <a:r>
              <a:rPr lang="en-US" sz="2000" dirty="0" err="1" smtClean="0"/>
              <a:t>Sipher</a:t>
            </a:r>
            <a:r>
              <a:rPr lang="en-US" sz="2000" dirty="0" smtClean="0"/>
              <a:t> concludes his essay by insisting that schools have failed to fulfill their primary duty of education because they try to fill multiple social functions (</a:t>
            </a:r>
            <a:r>
              <a:rPr lang="en-US" sz="2000" dirty="0" err="1" smtClean="0"/>
              <a:t>para</a:t>
            </a:r>
            <a:r>
              <a:rPr lang="en-US" sz="2000" dirty="0" smtClean="0"/>
              <a:t>. 17).</a:t>
            </a:r>
          </a:p>
          <a:p>
            <a:endParaRPr lang="en-US" sz="2000" dirty="0" smtClean="0"/>
          </a:p>
        </p:txBody>
      </p:sp>
      <p:sp>
        <p:nvSpPr>
          <p:cNvPr id="4" name="Content Placeholder 2"/>
          <p:cNvSpPr>
            <a:spLocks noGrp="1"/>
          </p:cNvSpPr>
          <p:nvPr>
            <p:ph idx="1"/>
          </p:nvPr>
        </p:nvSpPr>
        <p:spPr>
          <a:xfrm>
            <a:off x="1371600" y="1447800"/>
            <a:ext cx="7708392" cy="914400"/>
          </a:xfrm>
        </p:spPr>
        <p:txBody>
          <a:bodyPr>
            <a:normAutofit fontScale="92500"/>
          </a:bodyPr>
          <a:lstStyle/>
          <a:p>
            <a:r>
              <a:rPr lang="en-US" dirty="0" smtClean="0"/>
              <a:t>Example paraphrase of the essay’s conclusion:</a:t>
            </a:r>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95400" y="990600"/>
            <a:ext cx="7498080" cy="1143000"/>
          </a:xfrm>
        </p:spPr>
        <p:txBody>
          <a:bodyPr/>
          <a:lstStyle/>
          <a:p>
            <a:r>
              <a:rPr lang="en-US" dirty="0" smtClean="0"/>
              <a:t>Writing </a:t>
            </a:r>
            <a:r>
              <a:rPr lang="en-US" dirty="0"/>
              <a:t>Y</a:t>
            </a:r>
            <a:r>
              <a:rPr lang="en-US" dirty="0" smtClean="0"/>
              <a:t>our Introduction</a:t>
            </a:r>
            <a:endParaRPr lang="en-US" dirty="0"/>
          </a:p>
        </p:txBody>
      </p:sp>
      <p:sp>
        <p:nvSpPr>
          <p:cNvPr id="3" name="Subtitle 2"/>
          <p:cNvSpPr txBox="1">
            <a:spLocks/>
          </p:cNvSpPr>
          <p:nvPr/>
        </p:nvSpPr>
        <p:spPr>
          <a:xfrm>
            <a:off x="1447800" y="2535864"/>
            <a:ext cx="7406640" cy="2874336"/>
          </a:xfrm>
          <a:prstGeom prst="rect">
            <a:avLst/>
          </a:prstGeom>
        </p:spPr>
        <p:txBody>
          <a:bodyPr>
            <a:normAutofit fontScale="92500" lnSpcReduction="2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r>
              <a:rPr lang="en-US" dirty="0" smtClean="0"/>
              <a:t>A wealth of helpful information</a:t>
            </a:r>
          </a:p>
          <a:p>
            <a:endParaRPr lang="en-US" dirty="0" smtClean="0"/>
          </a:p>
          <a:p>
            <a:endParaRPr lang="en-US" dirty="0" smtClean="0"/>
          </a:p>
          <a:p>
            <a:r>
              <a:rPr lang="en-US" sz="1800" dirty="0" smtClean="0"/>
              <a:t>Writing tips gathered from </a:t>
            </a:r>
          </a:p>
          <a:p>
            <a:r>
              <a:rPr lang="en-US" sz="1800" dirty="0" smtClean="0"/>
              <a:t>Purdue University’s</a:t>
            </a:r>
          </a:p>
          <a:p>
            <a:r>
              <a:rPr lang="en-US" sz="1800" dirty="0" smtClean="0"/>
              <a:t>Online Writing Lab</a:t>
            </a:r>
          </a:p>
          <a:p>
            <a:endParaRPr lang="en-US" sz="1800" dirty="0" smtClean="0"/>
          </a:p>
          <a:p>
            <a:r>
              <a:rPr lang="en-US" sz="1800" dirty="0" smtClean="0"/>
              <a:t>http://</a:t>
            </a:r>
            <a:r>
              <a:rPr lang="en-US" sz="1800" dirty="0" err="1" smtClean="0"/>
              <a:t>owl.english.purdue.edu</a:t>
            </a:r>
            <a:endParaRPr lang="en-US" sz="1800"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a:xfrm>
            <a:off x="1143000" y="1447800"/>
            <a:ext cx="7790688" cy="5105400"/>
          </a:xfrm>
        </p:spPr>
        <p:txBody>
          <a:bodyPr>
            <a:normAutofit/>
          </a:bodyPr>
          <a:lstStyle/>
          <a:p>
            <a:r>
              <a:rPr lang="en-US" dirty="0" smtClean="0"/>
              <a:t>You know your thesis goes into your intro, but what else goes into your introductory paragraph?</a:t>
            </a:r>
          </a:p>
          <a:p>
            <a:endParaRPr lang="en-US" dirty="0"/>
          </a:p>
          <a:p>
            <a:pPr lvl="2"/>
            <a:r>
              <a:rPr lang="en-US" dirty="0"/>
              <a:t>Introduce your topic</a:t>
            </a:r>
          </a:p>
          <a:p>
            <a:pPr lvl="2"/>
            <a:r>
              <a:rPr lang="en-US" dirty="0"/>
              <a:t>Create interest</a:t>
            </a:r>
          </a:p>
          <a:p>
            <a:pPr lvl="2"/>
            <a:r>
              <a:rPr lang="en-US" dirty="0" smtClean="0"/>
              <a:t>Provide </a:t>
            </a:r>
            <a:r>
              <a:rPr lang="en-US" dirty="0"/>
              <a:t>necessary background information</a:t>
            </a:r>
          </a:p>
          <a:p>
            <a:pPr lvl="2"/>
            <a:r>
              <a:rPr lang="en-US" dirty="0"/>
              <a:t>Identify your main idea</a:t>
            </a:r>
          </a:p>
          <a:p>
            <a:pPr lvl="2"/>
            <a:r>
              <a:rPr lang="en-US" dirty="0"/>
              <a:t>Preview the rest of your essay</a:t>
            </a:r>
          </a:p>
          <a:p>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a:xfrm>
            <a:off x="1143000" y="1219200"/>
            <a:ext cx="7790688" cy="5334000"/>
          </a:xfrm>
        </p:spPr>
        <p:txBody>
          <a:bodyPr>
            <a:normAutofit fontScale="92500" lnSpcReduction="10000"/>
          </a:bodyPr>
          <a:lstStyle/>
          <a:p>
            <a:endParaRPr lang="en-US" dirty="0"/>
          </a:p>
          <a:p>
            <a:r>
              <a:rPr lang="en-US" b="1" i="1" dirty="0"/>
              <a:t>Set the context</a:t>
            </a:r>
            <a:r>
              <a:rPr lang="en-US" b="1" dirty="0"/>
              <a:t> </a:t>
            </a:r>
            <a:r>
              <a:rPr lang="en-US" sz="2800" dirty="0"/>
              <a:t>– </a:t>
            </a:r>
            <a:r>
              <a:rPr lang="en-US" sz="2800" dirty="0" smtClean="0"/>
              <a:t>provide general information about your topic explaining giving a reader a context for the information you are about to provide. </a:t>
            </a:r>
            <a:br>
              <a:rPr lang="en-US" sz="2800" dirty="0" smtClean="0"/>
            </a:br>
            <a:endParaRPr lang="en-US" sz="2800" dirty="0"/>
          </a:p>
          <a:p>
            <a:r>
              <a:rPr lang="en-US" b="1" i="1" dirty="0"/>
              <a:t>State why the main idea is important</a:t>
            </a:r>
            <a:r>
              <a:rPr lang="en-US" b="1" dirty="0"/>
              <a:t> </a:t>
            </a:r>
            <a:r>
              <a:rPr lang="en-US" dirty="0"/>
              <a:t>– </a:t>
            </a:r>
            <a:r>
              <a:rPr lang="en-US" sz="2800" dirty="0"/>
              <a:t>tell the reader why s/he should care and keep reading. </a:t>
            </a:r>
            <a:r>
              <a:rPr lang="en-US" sz="2800" dirty="0" smtClean="0"/>
              <a:t> Why is your topic important?</a:t>
            </a:r>
          </a:p>
          <a:p>
            <a:pPr marL="82296" indent="0">
              <a:buNone/>
            </a:pPr>
            <a:endParaRPr lang="en-US" dirty="0"/>
          </a:p>
          <a:p>
            <a:r>
              <a:rPr lang="en-US" b="1" i="1" dirty="0"/>
              <a:t>State your thesis/claim</a:t>
            </a:r>
            <a:r>
              <a:rPr lang="en-US" b="1" dirty="0"/>
              <a:t> </a:t>
            </a:r>
            <a:r>
              <a:rPr lang="en-US" dirty="0"/>
              <a:t>– </a:t>
            </a:r>
            <a:r>
              <a:rPr lang="en-US" sz="2800" dirty="0" smtClean="0"/>
              <a:t>this final sentence provides the point that you’re going to prove in the body of your paper</a:t>
            </a:r>
            <a:endParaRPr lang="en-US" sz="2800" dirty="0"/>
          </a:p>
        </p:txBody>
      </p:sp>
    </p:spTree>
    <p:extLst>
      <p:ext uri="{BB962C8B-B14F-4D97-AF65-F5344CB8AC3E}">
        <p14:creationId xmlns:p14="http://schemas.microsoft.com/office/powerpoint/2010/main" val="4387743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a:xfrm>
            <a:off x="1143000" y="1219200"/>
            <a:ext cx="7790688" cy="5334000"/>
          </a:xfrm>
        </p:spPr>
        <p:txBody>
          <a:bodyPr>
            <a:normAutofit/>
          </a:bodyPr>
          <a:lstStyle/>
          <a:p>
            <a:endParaRPr lang="en-US" sz="1800" dirty="0"/>
          </a:p>
          <a:p>
            <a:r>
              <a:rPr lang="en-US" sz="1800" i="1" dirty="0"/>
              <a:t>What is one important goal you would like to achieve in the next few years?</a:t>
            </a:r>
            <a:br>
              <a:rPr lang="en-US" sz="1800" i="1" dirty="0"/>
            </a:br>
            <a:r>
              <a:rPr lang="en-US" sz="1800" i="1" dirty="0"/>
              <a:t/>
            </a:r>
            <a:br>
              <a:rPr lang="en-US" sz="1800" i="1" dirty="0"/>
            </a:br>
            <a:r>
              <a:rPr lang="en-US" sz="1800" i="1" dirty="0"/>
              <a:t>In your essay, identify that one goal and explain how you plan to achieve it. Use your personal observations, experience, and knowledge to support your essay</a:t>
            </a:r>
            <a:r>
              <a:rPr lang="en-US" sz="1800" i="1" dirty="0" smtClean="0"/>
              <a:t>.</a:t>
            </a:r>
          </a:p>
          <a:p>
            <a:pPr marL="82296" indent="0">
              <a:buNone/>
            </a:pPr>
            <a:r>
              <a:rPr lang="en-US" sz="1800" i="1" dirty="0" smtClean="0"/>
              <a:t/>
            </a:r>
            <a:br>
              <a:rPr lang="en-US" sz="1800" i="1" dirty="0" smtClean="0"/>
            </a:br>
            <a:endParaRPr lang="en-US" sz="1800" i="1" dirty="0" smtClean="0"/>
          </a:p>
          <a:p>
            <a:pPr marL="82296" indent="0">
              <a:buNone/>
            </a:pPr>
            <a:r>
              <a:rPr lang="en-US" sz="1800" dirty="0" smtClean="0">
                <a:latin typeface="Courier New" panose="02070309020205020404" pitchFamily="49" charset="0"/>
                <a:cs typeface="Courier New" panose="02070309020205020404" pitchFamily="49" charset="0"/>
              </a:rPr>
              <a:t>    Making goals for myself and working toward them keeps me on my toes and makes my life interesting. There are many goals that I would like to achieve throughout my life. I have begun working toward many of them by looking into going back to school and thinking about what I’d like to do for a career. One major goal I would like to accomplish in the next few years is getting a better job. My plan to get a better job is to finish school, prepare a resume, and then search for jobs.</a:t>
            </a:r>
            <a:endParaRPr lang="en-US" sz="18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06256726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a:xfrm>
            <a:off x="1066800" y="457200"/>
            <a:ext cx="7790688" cy="5791200"/>
          </a:xfrm>
        </p:spPr>
        <p:txBody>
          <a:bodyPr>
            <a:normAutofit fontScale="92500" lnSpcReduction="10000"/>
          </a:bodyPr>
          <a:lstStyle/>
          <a:p>
            <a:pPr marL="658368" lvl="2" indent="0">
              <a:buNone/>
            </a:pPr>
            <a:r>
              <a:rPr lang="en-US" sz="2000" dirty="0" smtClean="0"/>
              <a:t/>
            </a:r>
            <a:br>
              <a:rPr lang="en-US" sz="2000" dirty="0" smtClean="0"/>
            </a:br>
            <a:endParaRPr lang="en-US" sz="2000" dirty="0" smtClean="0"/>
          </a:p>
          <a:p>
            <a:pPr marL="82296" indent="0">
              <a:buNone/>
            </a:pPr>
            <a:r>
              <a:rPr lang="en-US" sz="1800" dirty="0" smtClean="0"/>
              <a:t/>
            </a:r>
            <a:br>
              <a:rPr lang="en-US" sz="1800" dirty="0" smtClean="0"/>
            </a:br>
            <a:r>
              <a:rPr lang="en-US" sz="1800" dirty="0" smtClean="0"/>
              <a:t>Which sentences do the following?</a:t>
            </a:r>
            <a:br>
              <a:rPr lang="en-US" sz="1800" dirty="0" smtClean="0"/>
            </a:br>
            <a:endParaRPr lang="en-US" sz="1800" dirty="0" smtClean="0"/>
          </a:p>
          <a:p>
            <a:pPr lvl="2"/>
            <a:r>
              <a:rPr lang="en-US" sz="1900" dirty="0" smtClean="0"/>
              <a:t>Introduce </a:t>
            </a:r>
            <a:r>
              <a:rPr lang="en-US" sz="1900" dirty="0"/>
              <a:t>your topic</a:t>
            </a:r>
          </a:p>
          <a:p>
            <a:pPr lvl="2"/>
            <a:r>
              <a:rPr lang="en-US" sz="1900" dirty="0"/>
              <a:t>Create interest</a:t>
            </a:r>
          </a:p>
          <a:p>
            <a:pPr lvl="2"/>
            <a:r>
              <a:rPr lang="en-US" sz="1900" dirty="0"/>
              <a:t>Provide necessary background information</a:t>
            </a:r>
          </a:p>
          <a:p>
            <a:pPr lvl="2"/>
            <a:r>
              <a:rPr lang="en-US" sz="1900" dirty="0"/>
              <a:t>Identify your main idea</a:t>
            </a:r>
          </a:p>
          <a:p>
            <a:pPr lvl="2"/>
            <a:r>
              <a:rPr lang="en-US" sz="1900" dirty="0"/>
              <a:t>Preview the rest of your essay</a:t>
            </a:r>
          </a:p>
          <a:p>
            <a:pPr marL="82296" indent="0">
              <a:buNone/>
            </a:pPr>
            <a:endParaRPr lang="en-US" sz="1800" i="1" dirty="0" smtClean="0"/>
          </a:p>
          <a:p>
            <a:pPr marL="82296" indent="0">
              <a:buNone/>
            </a:pPr>
            <a:r>
              <a:rPr lang="en-US" sz="1800" dirty="0" smtClean="0">
                <a:latin typeface="Courier New" panose="02070309020205020404" pitchFamily="49" charset="0"/>
                <a:cs typeface="Courier New" panose="02070309020205020404" pitchFamily="49" charset="0"/>
              </a:rPr>
              <a:t>    Making goals for myself and working toward them keeps me on my toes and makes my life interesting. There are many goals that I would like to achieve throughout my life. I have begun working toward many of them by looking into going back to school and thinking about what I’d like to do for a career. One major goal I would like to accomplish in the next few years is getting a better job. My plan to get a better job is to finish school, prepare a resume, and then search for jobs.</a:t>
            </a:r>
          </a:p>
          <a:p>
            <a:pPr marL="82296" indent="0">
              <a:buNone/>
            </a:pPr>
            <a:endParaRPr lang="en-US" sz="1800" dirty="0">
              <a:latin typeface="Courier New" panose="02070309020205020404" pitchFamily="49" charset="0"/>
              <a:cs typeface="Courier New" panose="02070309020205020404" pitchFamily="49" charset="0"/>
            </a:endParaRPr>
          </a:p>
          <a:p>
            <a:pPr marL="82296" indent="0">
              <a:buNone/>
            </a:pPr>
            <a:endParaRPr lang="en-US" sz="18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29360714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2743200" y="2590800"/>
            <a:ext cx="4267200" cy="1676400"/>
          </a:xfrm>
        </p:spPr>
        <p:txBody>
          <a:bodyPr>
            <a:normAutofit/>
          </a:bodyPr>
          <a:lstStyle/>
          <a:p>
            <a:pPr marL="82296" indent="0">
              <a:buNone/>
            </a:pPr>
            <a:r>
              <a:rPr lang="en-US" sz="5400" dirty="0" smtClean="0"/>
              <a:t>    </a:t>
            </a:r>
            <a:r>
              <a:rPr lang="en-US" sz="5400" dirty="0" smtClean="0">
                <a:solidFill>
                  <a:srgbClr val="FF0000"/>
                </a:solidFill>
              </a:rPr>
              <a:t>So what?</a:t>
            </a:r>
            <a:endParaRPr lang="en-US" sz="5400" dirty="0">
              <a:solidFill>
                <a:srgbClr val="FF0000"/>
              </a:solidFill>
            </a:endParaRPr>
          </a:p>
        </p:txBody>
      </p:sp>
    </p:spTree>
    <p:extLst>
      <p:ext uri="{BB962C8B-B14F-4D97-AF65-F5344CB8AC3E}">
        <p14:creationId xmlns:p14="http://schemas.microsoft.com/office/powerpoint/2010/main" val="3154571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a thesis</a:t>
            </a:r>
            <a:endParaRPr lang="en-US" dirty="0"/>
          </a:p>
        </p:txBody>
      </p:sp>
      <p:sp>
        <p:nvSpPr>
          <p:cNvPr id="3" name="Content Placeholder 2"/>
          <p:cNvSpPr>
            <a:spLocks noGrp="1"/>
          </p:cNvSpPr>
          <p:nvPr>
            <p:ph idx="1"/>
          </p:nvPr>
        </p:nvSpPr>
        <p:spPr>
          <a:xfrm>
            <a:off x="990600" y="1752600"/>
            <a:ext cx="7924800" cy="4648200"/>
          </a:xfrm>
        </p:spPr>
        <p:txBody>
          <a:bodyPr>
            <a:normAutofit fontScale="85000" lnSpcReduction="10000"/>
          </a:bodyPr>
          <a:lstStyle/>
          <a:p>
            <a:pPr>
              <a:lnSpc>
                <a:spcPct val="150000"/>
              </a:lnSpc>
            </a:pPr>
            <a:r>
              <a:rPr lang="en-US" sz="2800" b="1" dirty="0" smtClean="0"/>
              <a:t>Topic</a:t>
            </a:r>
            <a:r>
              <a:rPr lang="en-US" sz="2800" dirty="0" smtClean="0"/>
              <a:t>: </a:t>
            </a:r>
            <a:r>
              <a:rPr lang="en-US" sz="2800" i="1" dirty="0" smtClean="0">
                <a:solidFill>
                  <a:srgbClr val="0070C0"/>
                </a:solidFill>
              </a:rPr>
              <a:t>The works of Thoreau, Emerson and Whitman</a:t>
            </a:r>
            <a:br>
              <a:rPr lang="en-US" sz="2800" i="1" dirty="0" smtClean="0">
                <a:solidFill>
                  <a:srgbClr val="0070C0"/>
                </a:solidFill>
              </a:rPr>
            </a:br>
            <a:endParaRPr lang="en-US" sz="2800" b="1" i="1" dirty="0" smtClean="0">
              <a:solidFill>
                <a:srgbClr val="0070C0"/>
              </a:solidFill>
            </a:endParaRPr>
          </a:p>
          <a:p>
            <a:pPr>
              <a:lnSpc>
                <a:spcPct val="150000"/>
              </a:lnSpc>
            </a:pPr>
            <a:r>
              <a:rPr lang="en-US" sz="2800" b="1" dirty="0" smtClean="0"/>
              <a:t>Position</a:t>
            </a:r>
            <a:r>
              <a:rPr lang="en-US" sz="2800" dirty="0" smtClean="0"/>
              <a:t>: </a:t>
            </a:r>
            <a:r>
              <a:rPr lang="en-US" sz="2800" i="1" dirty="0" smtClean="0">
                <a:solidFill>
                  <a:srgbClr val="0070C0"/>
                </a:solidFill>
              </a:rPr>
              <a:t>Americans are blessed with an abiding optimism and enduring work ethic, even in the face of hard work and setbacks. </a:t>
            </a:r>
            <a:br>
              <a:rPr lang="en-US" sz="2800" i="1" dirty="0" smtClean="0">
                <a:solidFill>
                  <a:srgbClr val="0070C0"/>
                </a:solidFill>
              </a:rPr>
            </a:br>
            <a:endParaRPr lang="en-US" sz="2800" b="1" i="1" dirty="0" smtClean="0">
              <a:solidFill>
                <a:srgbClr val="0070C0"/>
              </a:solidFill>
            </a:endParaRPr>
          </a:p>
          <a:p>
            <a:pPr>
              <a:lnSpc>
                <a:spcPct val="150000"/>
              </a:lnSpc>
            </a:pPr>
            <a:r>
              <a:rPr lang="en-US" sz="2800" b="1" dirty="0" smtClean="0"/>
              <a:t>Reason</a:t>
            </a:r>
            <a:r>
              <a:rPr lang="en-US" sz="2800" dirty="0" smtClean="0"/>
              <a:t>: </a:t>
            </a:r>
            <a:r>
              <a:rPr lang="en-US" sz="2800" i="1" dirty="0" smtClean="0">
                <a:solidFill>
                  <a:srgbClr val="0070C0"/>
                </a:solidFill>
              </a:rPr>
              <a:t>I have made this conclusion after reading Thoreau’s “Walden”, Emerson’s “Self-Reliance” and Whitman’s “I Hear American Singing”.</a:t>
            </a:r>
            <a:endParaRPr lang="en-US" dirty="0" smtClean="0">
              <a:solidFill>
                <a:srgbClr val="0070C0"/>
              </a:solidFill>
            </a:endParaRPr>
          </a:p>
        </p:txBody>
      </p:sp>
    </p:spTree>
    <p:extLst>
      <p:ext uri="{BB962C8B-B14F-4D97-AF65-F5344CB8AC3E}">
        <p14:creationId xmlns:p14="http://schemas.microsoft.com/office/powerpoint/2010/main" val="3220614461"/>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1143000" y="1295400"/>
            <a:ext cx="7790688" cy="5181600"/>
          </a:xfrm>
        </p:spPr>
        <p:txBody>
          <a:bodyPr>
            <a:normAutofit/>
          </a:bodyPr>
          <a:lstStyle/>
          <a:p>
            <a:pPr marL="82296" indent="0">
              <a:buNone/>
            </a:pPr>
            <a:r>
              <a:rPr lang="en-US" sz="2000" dirty="0" smtClean="0"/>
              <a:t>    It </a:t>
            </a:r>
            <a:r>
              <a:rPr lang="en-US" sz="2000" dirty="0"/>
              <a:t>is important to have a strong conclusion, since this is the last chance you have to make an impression on your reader. The goal of your conclusion isn’t to introduce any new ideas, but to sum up everything you’ve written. Specifically, your conclusion should accomplish three major goals</a:t>
            </a:r>
            <a:r>
              <a:rPr lang="en-US" sz="2000" dirty="0" smtClean="0"/>
              <a:t>:</a:t>
            </a:r>
            <a:br>
              <a:rPr lang="en-US" sz="2000" dirty="0" smtClean="0"/>
            </a:br>
            <a:endParaRPr lang="en-US" sz="2000" dirty="0"/>
          </a:p>
          <a:p>
            <a:r>
              <a:rPr lang="en-US" sz="2000" dirty="0"/>
              <a:t>Restate the main idea of your essay, or your thesis statement</a:t>
            </a:r>
          </a:p>
          <a:p>
            <a:r>
              <a:rPr lang="en-US" sz="2000" dirty="0"/>
              <a:t>Summarize the </a:t>
            </a:r>
            <a:r>
              <a:rPr lang="en-US" sz="2000" dirty="0" err="1" smtClean="0"/>
              <a:t>subpoints</a:t>
            </a:r>
            <a:r>
              <a:rPr lang="en-US" sz="2000" dirty="0" smtClean="0"/>
              <a:t> </a:t>
            </a:r>
            <a:r>
              <a:rPr lang="en-US" sz="2000" dirty="0"/>
              <a:t>of your essay</a:t>
            </a:r>
          </a:p>
          <a:p>
            <a:r>
              <a:rPr lang="en-US" sz="2000" dirty="0"/>
              <a:t>Leave the reader with an interesting final impression</a:t>
            </a:r>
          </a:p>
        </p:txBody>
      </p:sp>
    </p:spTree>
    <p:extLst>
      <p:ext uri="{BB962C8B-B14F-4D97-AF65-F5344CB8AC3E}">
        <p14:creationId xmlns:p14="http://schemas.microsoft.com/office/powerpoint/2010/main" val="90010707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1143000" y="1295400"/>
            <a:ext cx="7790688" cy="5181600"/>
          </a:xfrm>
        </p:spPr>
        <p:txBody>
          <a:bodyPr>
            <a:normAutofit fontScale="92500" lnSpcReduction="10000"/>
          </a:bodyPr>
          <a:lstStyle/>
          <a:p>
            <a:pPr marL="82296" indent="0">
              <a:buNone/>
            </a:pPr>
            <a:r>
              <a:rPr lang="en-US" sz="2000" dirty="0" smtClean="0"/>
              <a:t>Which sentences do the following?</a:t>
            </a:r>
            <a:br>
              <a:rPr lang="en-US" sz="2000" dirty="0" smtClean="0"/>
            </a:br>
            <a:endParaRPr lang="en-US" sz="2000" dirty="0" smtClean="0"/>
          </a:p>
          <a:p>
            <a:r>
              <a:rPr lang="en-US" sz="2000" dirty="0" smtClean="0"/>
              <a:t>Restate </a:t>
            </a:r>
            <a:r>
              <a:rPr lang="en-US" sz="2000" dirty="0"/>
              <a:t>the main idea of your essay, or your thesis statement</a:t>
            </a:r>
          </a:p>
          <a:p>
            <a:r>
              <a:rPr lang="en-US" sz="2000" dirty="0"/>
              <a:t>Summarize the </a:t>
            </a:r>
            <a:r>
              <a:rPr lang="en-US" sz="2000" dirty="0" err="1" smtClean="0"/>
              <a:t>subpoints</a:t>
            </a:r>
            <a:r>
              <a:rPr lang="en-US" sz="2000" dirty="0" smtClean="0"/>
              <a:t> </a:t>
            </a:r>
            <a:r>
              <a:rPr lang="en-US" sz="2000" dirty="0"/>
              <a:t>of your essay</a:t>
            </a:r>
          </a:p>
          <a:p>
            <a:r>
              <a:rPr lang="en-US" sz="2000" dirty="0"/>
              <a:t>Leave the reader with an interesting final </a:t>
            </a:r>
            <a:r>
              <a:rPr lang="en-US" sz="2000" dirty="0" smtClean="0"/>
              <a:t>impression</a:t>
            </a:r>
          </a:p>
          <a:p>
            <a:pPr marL="82296" indent="0">
              <a:buNone/>
            </a:pPr>
            <a:endParaRPr lang="en-US" sz="2000" dirty="0" smtClean="0"/>
          </a:p>
          <a:p>
            <a:endParaRPr lang="en-US" sz="2000" dirty="0"/>
          </a:p>
          <a:p>
            <a:pPr marL="82296" indent="0">
              <a:buNone/>
            </a:pPr>
            <a:r>
              <a:rPr lang="en-US" sz="2000" dirty="0" smtClean="0">
                <a:latin typeface="Courier New" panose="02070309020205020404" pitchFamily="49" charset="0"/>
                <a:cs typeface="Courier New" panose="02070309020205020404" pitchFamily="49" charset="0"/>
              </a:rPr>
              <a:t>        Getting </a:t>
            </a:r>
            <a:r>
              <a:rPr lang="en-US" sz="2000" dirty="0">
                <a:latin typeface="Courier New" panose="02070309020205020404" pitchFamily="49" charset="0"/>
                <a:cs typeface="Courier New" panose="02070309020205020404" pitchFamily="49" charset="0"/>
              </a:rPr>
              <a:t>a better job is a goal that I would really like to accomplish in the next few years. Finishing school will take me a long way to meeting this goal. To meet my goal, I will also prepare my résumé and search for jobs. My goal may not be an easy one to achieve, but things that are worth doing are often not easy.</a:t>
            </a:r>
          </a:p>
          <a:p>
            <a:pPr marL="82296" indent="0">
              <a:buNone/>
            </a:pPr>
            <a:r>
              <a:rPr lang="en-US" sz="2000" dirty="0"/>
              <a:t/>
            </a:r>
            <a:br>
              <a:rPr lang="en-US" sz="2000" dirty="0"/>
            </a:br>
            <a:endParaRPr lang="en-US" sz="2000" dirty="0"/>
          </a:p>
        </p:txBody>
      </p:sp>
    </p:spTree>
    <p:extLst>
      <p:ext uri="{BB962C8B-B14F-4D97-AF65-F5344CB8AC3E}">
        <p14:creationId xmlns:p14="http://schemas.microsoft.com/office/powerpoint/2010/main" val="106063994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1143000" y="1295400"/>
            <a:ext cx="7790688" cy="5181600"/>
          </a:xfrm>
        </p:spPr>
        <p:txBody>
          <a:bodyPr>
            <a:normAutofit/>
          </a:bodyPr>
          <a:lstStyle/>
          <a:p>
            <a:pPr marL="82296" indent="0">
              <a:buNone/>
            </a:pPr>
            <a:r>
              <a:rPr lang="en-US" sz="2000" dirty="0" smtClean="0"/>
              <a:t>Remember this formula for composing papers:</a:t>
            </a:r>
          </a:p>
          <a:p>
            <a:endParaRPr lang="en-US" sz="2000" dirty="0"/>
          </a:p>
          <a:p>
            <a:endParaRPr lang="en-US" sz="2000" dirty="0" smtClean="0"/>
          </a:p>
          <a:p>
            <a:r>
              <a:rPr lang="en-US" sz="2000" dirty="0" smtClean="0"/>
              <a:t>Tell </a:t>
            </a:r>
            <a:r>
              <a:rPr lang="en-US" sz="2000" dirty="0"/>
              <a:t>what you're going to tell them (introduction).</a:t>
            </a:r>
          </a:p>
          <a:p>
            <a:r>
              <a:rPr lang="en-US" sz="2000" dirty="0"/>
              <a:t>Tell them (body).</a:t>
            </a:r>
          </a:p>
          <a:p>
            <a:r>
              <a:rPr lang="en-US" sz="2000" dirty="0"/>
              <a:t>Tell them what you told them (conclusion).</a:t>
            </a:r>
          </a:p>
        </p:txBody>
      </p:sp>
    </p:spTree>
    <p:extLst>
      <p:ext uri="{BB962C8B-B14F-4D97-AF65-F5344CB8AC3E}">
        <p14:creationId xmlns:p14="http://schemas.microsoft.com/office/powerpoint/2010/main" val="205244293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71600" y="838200"/>
            <a:ext cx="7498080" cy="1143000"/>
          </a:xfrm>
        </p:spPr>
        <p:txBody>
          <a:bodyPr/>
          <a:lstStyle/>
          <a:p>
            <a:r>
              <a:rPr lang="en-US" dirty="0" smtClean="0"/>
              <a:t>MLA Formatting</a:t>
            </a:r>
            <a:endParaRPr lang="en-US" dirty="0"/>
          </a:p>
        </p:txBody>
      </p:sp>
      <p:sp>
        <p:nvSpPr>
          <p:cNvPr id="3" name="Subtitle 2"/>
          <p:cNvSpPr txBox="1">
            <a:spLocks/>
          </p:cNvSpPr>
          <p:nvPr/>
        </p:nvSpPr>
        <p:spPr>
          <a:xfrm>
            <a:off x="1447800" y="2459664"/>
            <a:ext cx="7406640" cy="2874336"/>
          </a:xfrm>
          <a:prstGeom prst="rect">
            <a:avLst/>
          </a:prstGeom>
        </p:spPr>
        <p:txBody>
          <a:bodyPr>
            <a:normAutofit fontScale="92500" lnSpcReduction="2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r>
              <a:rPr lang="en-US" smtClean="0"/>
              <a:t>A wealth of helpful information</a:t>
            </a:r>
          </a:p>
          <a:p>
            <a:endParaRPr lang="en-US" smtClean="0"/>
          </a:p>
          <a:p>
            <a:endParaRPr lang="en-US" smtClean="0"/>
          </a:p>
          <a:p>
            <a:r>
              <a:rPr lang="en-US" sz="1800" smtClean="0"/>
              <a:t>Writing tips gathered from </a:t>
            </a:r>
          </a:p>
          <a:p>
            <a:r>
              <a:rPr lang="en-US" sz="1800" smtClean="0"/>
              <a:t>Purdue University’s</a:t>
            </a:r>
          </a:p>
          <a:p>
            <a:r>
              <a:rPr lang="en-US" sz="1800" smtClean="0"/>
              <a:t>Online Writing Lab</a:t>
            </a:r>
          </a:p>
          <a:p>
            <a:endParaRPr lang="en-US" sz="1800" smtClean="0"/>
          </a:p>
          <a:p>
            <a:r>
              <a:rPr lang="en-US" sz="1800" smtClean="0"/>
              <a:t>http://owl.english.purdue.edu</a:t>
            </a:r>
            <a:endParaRPr lang="en-US" sz="1800"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MLA Formatting: The Basics</a:t>
            </a:r>
            <a:endParaRPr lang="en-US" dirty="0"/>
          </a:p>
        </p:txBody>
      </p:sp>
      <p:sp>
        <p:nvSpPr>
          <p:cNvPr id="4" name="Content Placeholder 2"/>
          <p:cNvSpPr>
            <a:spLocks noGrp="1"/>
          </p:cNvSpPr>
          <p:nvPr>
            <p:ph idx="1"/>
          </p:nvPr>
        </p:nvSpPr>
        <p:spPr>
          <a:xfrm>
            <a:off x="1600200" y="2362200"/>
            <a:ext cx="6172200" cy="2514600"/>
          </a:xfrm>
        </p:spPr>
        <p:txBody>
          <a:bodyPr>
            <a:normAutofit/>
          </a:bodyPr>
          <a:lstStyle/>
          <a:p>
            <a:r>
              <a:rPr lang="en-US" sz="4400" dirty="0" smtClean="0">
                <a:latin typeface="Century" pitchFamily="18" charset="0"/>
              </a:rPr>
              <a:t>Rule #1: Always follow your teacher’s guidelines</a:t>
            </a:r>
            <a:endParaRPr lang="en-US" sz="4400" dirty="0">
              <a:latin typeface="Century" pitchFamily="18" charset="0"/>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MLA Formatting: The Basics</a:t>
            </a:r>
            <a:endParaRPr lang="en-US" dirty="0"/>
          </a:p>
        </p:txBody>
      </p:sp>
      <p:sp>
        <p:nvSpPr>
          <p:cNvPr id="5" name="Rectangle 4"/>
          <p:cNvSpPr/>
          <p:nvPr/>
        </p:nvSpPr>
        <p:spPr>
          <a:xfrm>
            <a:off x="1371600" y="1676400"/>
            <a:ext cx="7772400" cy="5478423"/>
          </a:xfrm>
          <a:prstGeom prst="rect">
            <a:avLst/>
          </a:prstGeom>
        </p:spPr>
        <p:txBody>
          <a:bodyPr wrap="square">
            <a:spAutoFit/>
          </a:bodyPr>
          <a:lstStyle/>
          <a:p>
            <a:pPr>
              <a:lnSpc>
                <a:spcPct val="200000"/>
              </a:lnSpc>
              <a:buFont typeface="Arial" pitchFamily="34" charset="0"/>
              <a:buChar char="•"/>
            </a:pPr>
            <a:r>
              <a:rPr lang="en-US" sz="2000" dirty="0" smtClean="0">
                <a:latin typeface="Century" pitchFamily="18" charset="0"/>
              </a:rPr>
              <a:t>Type on white 8.5</a:t>
            </a:r>
            <a:r>
              <a:rPr lang="en-US" altLang="ja-JP" sz="2000" dirty="0" smtClean="0">
                <a:latin typeface="Century" pitchFamily="18" charset="0"/>
              </a:rPr>
              <a:t>“ x 11“ paper</a:t>
            </a:r>
            <a:endParaRPr lang="en-US" sz="1100" dirty="0" smtClean="0">
              <a:latin typeface="Century" pitchFamily="18" charset="0"/>
            </a:endParaRPr>
          </a:p>
          <a:p>
            <a:pPr>
              <a:lnSpc>
                <a:spcPct val="200000"/>
              </a:lnSpc>
              <a:buFont typeface="Arial" pitchFamily="34" charset="0"/>
              <a:buChar char="•"/>
            </a:pPr>
            <a:r>
              <a:rPr lang="en-US" sz="2000" dirty="0" smtClean="0">
                <a:latin typeface="Century" pitchFamily="18" charset="0"/>
              </a:rPr>
              <a:t> Use 12 pt. Times New Roman font</a:t>
            </a:r>
          </a:p>
          <a:p>
            <a:pPr>
              <a:lnSpc>
                <a:spcPct val="200000"/>
              </a:lnSpc>
              <a:buFont typeface="Arial" pitchFamily="34" charset="0"/>
              <a:buChar char="•"/>
            </a:pPr>
            <a:r>
              <a:rPr lang="en-US" sz="2000" dirty="0" smtClean="0">
                <a:latin typeface="Century" pitchFamily="18" charset="0"/>
              </a:rPr>
              <a:t>Double-space everything </a:t>
            </a:r>
            <a:endParaRPr lang="en-US" sz="1100" dirty="0" smtClean="0">
              <a:latin typeface="Century" pitchFamily="18" charset="0"/>
              <a:ea typeface="ヒラギノ角ゴ Pro W3" charset="-128"/>
            </a:endParaRPr>
          </a:p>
          <a:p>
            <a:pPr>
              <a:lnSpc>
                <a:spcPct val="200000"/>
              </a:lnSpc>
              <a:buFont typeface="Arial" pitchFamily="34" charset="0"/>
              <a:buChar char="•"/>
            </a:pPr>
            <a:r>
              <a:rPr lang="en-US" sz="2000" dirty="0" smtClean="0">
                <a:latin typeface="Century" pitchFamily="18" charset="0"/>
              </a:rPr>
              <a:t> Leave only one space after punctuation</a:t>
            </a:r>
            <a:endParaRPr lang="en-US" sz="1100" dirty="0" smtClean="0">
              <a:latin typeface="Century" pitchFamily="18" charset="0"/>
            </a:endParaRPr>
          </a:p>
          <a:p>
            <a:pPr>
              <a:lnSpc>
                <a:spcPct val="200000"/>
              </a:lnSpc>
              <a:buFont typeface="Arial" pitchFamily="34" charset="0"/>
              <a:buChar char="•"/>
            </a:pPr>
            <a:r>
              <a:rPr lang="en-US" sz="2000" dirty="0" smtClean="0">
                <a:latin typeface="Century" pitchFamily="18" charset="0"/>
              </a:rPr>
              <a:t> Set all margins to 1 inch on all sides</a:t>
            </a:r>
            <a:endParaRPr lang="en-US" sz="1100" dirty="0" smtClean="0">
              <a:latin typeface="Century" pitchFamily="18" charset="0"/>
            </a:endParaRPr>
          </a:p>
          <a:p>
            <a:pPr>
              <a:lnSpc>
                <a:spcPct val="200000"/>
              </a:lnSpc>
              <a:buFont typeface="Arial" pitchFamily="34" charset="0"/>
              <a:buChar char="•"/>
            </a:pPr>
            <a:r>
              <a:rPr lang="en-US" sz="2000" dirty="0" smtClean="0">
                <a:latin typeface="Century" pitchFamily="18" charset="0"/>
              </a:rPr>
              <a:t> Indent the first line of paragraphs one half-inch</a:t>
            </a:r>
          </a:p>
          <a:p>
            <a:pPr>
              <a:lnSpc>
                <a:spcPct val="200000"/>
              </a:lnSpc>
              <a:buFont typeface="Arial" pitchFamily="34" charset="0"/>
              <a:buChar char="•"/>
            </a:pPr>
            <a:r>
              <a:rPr lang="en-US" sz="2000" dirty="0" smtClean="0">
                <a:latin typeface="Century" pitchFamily="18" charset="0"/>
                <a:ea typeface="ＭＳ Ｐゴシック" charset="0"/>
                <a:cs typeface="ＭＳ Ｐゴシック" charset="0"/>
              </a:rPr>
              <a:t>Header with page numbers in the upper right corner</a:t>
            </a:r>
          </a:p>
          <a:p>
            <a:pPr>
              <a:lnSpc>
                <a:spcPct val="200000"/>
              </a:lnSpc>
              <a:buFont typeface="Arial" pitchFamily="34" charset="0"/>
              <a:buChar char="•"/>
            </a:pPr>
            <a:r>
              <a:rPr lang="en-US" sz="2000" dirty="0" smtClean="0">
                <a:latin typeface="Century" pitchFamily="18" charset="0"/>
                <a:ea typeface="ＭＳ Ｐゴシック" charset="0"/>
                <a:cs typeface="ＭＳ Ｐゴシック" charset="0"/>
              </a:rPr>
              <a:t>Use </a:t>
            </a:r>
            <a:r>
              <a:rPr lang="en-US" sz="2000" i="1" dirty="0" smtClean="0">
                <a:latin typeface="Century" pitchFamily="18" charset="0"/>
                <a:ea typeface="ＭＳ Ｐゴシック" charset="0"/>
                <a:cs typeface="ＭＳ Ｐゴシック" charset="0"/>
              </a:rPr>
              <a:t>italics</a:t>
            </a:r>
            <a:r>
              <a:rPr lang="en-US" sz="2000" dirty="0" smtClean="0">
                <a:latin typeface="Century" pitchFamily="18" charset="0"/>
                <a:ea typeface="ＭＳ Ｐゴシック" charset="0"/>
                <a:cs typeface="ＭＳ Ｐゴシック" charset="0"/>
              </a:rPr>
              <a:t> for titles</a:t>
            </a:r>
          </a:p>
          <a:p>
            <a:pPr>
              <a:lnSpc>
                <a:spcPct val="150000"/>
              </a:lnSpc>
              <a:buFont typeface="Arial" pitchFamily="34" charset="0"/>
              <a:buChar char="•"/>
            </a:pPr>
            <a:endParaRPr lang="en-US" sz="2000" dirty="0" smtClean="0">
              <a:latin typeface="Times New Roman" pitchFamily="18" charset="0"/>
              <a:cs typeface="Times New Roman" pitchFamily="18" charset="0"/>
            </a:endParaRPr>
          </a:p>
        </p:txBody>
      </p:sp>
      <p:sp>
        <p:nvSpPr>
          <p:cNvPr id="4" name="Content Placeholder 2"/>
          <p:cNvSpPr>
            <a:spLocks noGrp="1"/>
          </p:cNvSpPr>
          <p:nvPr>
            <p:ph idx="1"/>
          </p:nvPr>
        </p:nvSpPr>
        <p:spPr>
          <a:xfrm>
            <a:off x="1435608" y="1219200"/>
            <a:ext cx="7708392" cy="914400"/>
          </a:xfrm>
        </p:spPr>
        <p:txBody>
          <a:bodyPr>
            <a:normAutofit/>
          </a:bodyPr>
          <a:lstStyle/>
          <a:p>
            <a:r>
              <a:rPr lang="en-US" dirty="0" smtClean="0"/>
              <a:t>General Guidelines:</a:t>
            </a:r>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MLA Formatting: The Basics</a:t>
            </a:r>
            <a:endParaRPr lang="en-US" dirty="0"/>
          </a:p>
        </p:txBody>
      </p:sp>
      <p:sp>
        <p:nvSpPr>
          <p:cNvPr id="5" name="Rectangle 4"/>
          <p:cNvSpPr/>
          <p:nvPr/>
        </p:nvSpPr>
        <p:spPr>
          <a:xfrm>
            <a:off x="1371600" y="2286000"/>
            <a:ext cx="7315200" cy="2000548"/>
          </a:xfrm>
          <a:prstGeom prst="rect">
            <a:avLst/>
          </a:prstGeom>
        </p:spPr>
        <p:txBody>
          <a:bodyPr wrap="square">
            <a:spAutoFit/>
          </a:bodyPr>
          <a:lstStyle/>
          <a:p>
            <a:endParaRPr lang="en-US" sz="2000" b="1" dirty="0" smtClean="0">
              <a:latin typeface="Times New Roman" pitchFamily="18" charset="0"/>
              <a:cs typeface="Times New Roman" pitchFamily="18" charset="0"/>
            </a:endParaRPr>
          </a:p>
          <a:p>
            <a:endParaRPr lang="en-US" sz="2800" b="1" dirty="0" smtClean="0">
              <a:latin typeface="Times New Roman" pitchFamily="18" charset="0"/>
              <a:cs typeface="Times New Roman" pitchFamily="18" charset="0"/>
            </a:endParaRPr>
          </a:p>
          <a:p>
            <a:pPr lvl="1">
              <a:buFont typeface="Arial" pitchFamily="34" charset="0"/>
              <a:buChar char="•"/>
            </a:pPr>
            <a:r>
              <a:rPr lang="en-US" sz="2800" dirty="0" smtClean="0">
                <a:latin typeface="Times New Roman" pitchFamily="18" charset="0"/>
                <a:cs typeface="Times New Roman" pitchFamily="18" charset="0"/>
              </a:rPr>
              <a:t>For this assignment you are required to use only Times New Roman font, size 12</a:t>
            </a:r>
          </a:p>
          <a:p>
            <a:endParaRPr lang="en-US" sz="2000" dirty="0" smtClean="0">
              <a:latin typeface="Times New Roman" pitchFamily="18" charset="0"/>
              <a:cs typeface="Times New Roman" pitchFamily="18" charset="0"/>
            </a:endParaRPr>
          </a:p>
        </p:txBody>
      </p:sp>
      <p:sp>
        <p:nvSpPr>
          <p:cNvPr id="4" name="Content Placeholder 2"/>
          <p:cNvSpPr>
            <a:spLocks noGrp="1"/>
          </p:cNvSpPr>
          <p:nvPr>
            <p:ph idx="1"/>
          </p:nvPr>
        </p:nvSpPr>
        <p:spPr>
          <a:xfrm>
            <a:off x="1371600" y="1447800"/>
            <a:ext cx="7708392" cy="914400"/>
          </a:xfrm>
        </p:spPr>
        <p:txBody>
          <a:bodyPr>
            <a:normAutofit/>
          </a:bodyPr>
          <a:lstStyle/>
          <a:p>
            <a:r>
              <a:rPr lang="en-US" dirty="0" smtClean="0"/>
              <a:t>Use a legible font </a:t>
            </a:r>
            <a:endParaRPr lang="en-US"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MLA Formatting: The Basics</a:t>
            </a:r>
            <a:endParaRPr lang="en-US" dirty="0"/>
          </a:p>
        </p:txBody>
      </p:sp>
      <p:sp>
        <p:nvSpPr>
          <p:cNvPr id="5" name="Rectangle 4"/>
          <p:cNvSpPr/>
          <p:nvPr/>
        </p:nvSpPr>
        <p:spPr>
          <a:xfrm>
            <a:off x="1295400" y="2201882"/>
            <a:ext cx="7315200" cy="3970318"/>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nSpc>
                <a:spcPct val="200000"/>
              </a:lnSpc>
            </a:pPr>
            <a:r>
              <a:rPr lang="en-US" dirty="0" smtClean="0"/>
              <a:t>	</a:t>
            </a:r>
            <a:r>
              <a:rPr lang="en-US" dirty="0" smtClean="0">
                <a:latin typeface="Times New Roman" pitchFamily="18" charset="0"/>
                <a:cs typeface="Times New Roman" pitchFamily="18" charset="0"/>
              </a:rPr>
              <a:t>For decades Americans couldn’t help but love the red-headed, fun-loving Little Orphan Annie. The image of the little girl moving so quickly from poverty to wealth provided hope for the poor in the 1930s, and her story continues to be a dream of what the future just might hold. The rags-to-riches phenomenon is the heart of the American Dream. And few other people have embodied this phenomenon as much as Andrew Carnegie did in the late 1800s and early 1900s.</a:t>
            </a:r>
          </a:p>
        </p:txBody>
      </p:sp>
      <p:sp>
        <p:nvSpPr>
          <p:cNvPr id="4" name="Content Placeholder 2"/>
          <p:cNvSpPr>
            <a:spLocks noGrp="1"/>
          </p:cNvSpPr>
          <p:nvPr>
            <p:ph idx="1"/>
          </p:nvPr>
        </p:nvSpPr>
        <p:spPr>
          <a:xfrm>
            <a:off x="1435608" y="1371600"/>
            <a:ext cx="7708392" cy="914400"/>
          </a:xfrm>
        </p:spPr>
        <p:txBody>
          <a:bodyPr>
            <a:normAutofit/>
          </a:bodyPr>
          <a:lstStyle/>
          <a:p>
            <a:r>
              <a:rPr lang="en-US" dirty="0" smtClean="0"/>
              <a:t>Double space your paper</a:t>
            </a:r>
            <a:endParaRPr 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MLA Formatting: The Basics</a:t>
            </a:r>
            <a:endParaRPr lang="en-US" dirty="0"/>
          </a:p>
        </p:txBody>
      </p:sp>
      <p:sp>
        <p:nvSpPr>
          <p:cNvPr id="5" name="Rectangle 4"/>
          <p:cNvSpPr/>
          <p:nvPr/>
        </p:nvSpPr>
        <p:spPr>
          <a:xfrm>
            <a:off x="1295400" y="2201882"/>
            <a:ext cx="7315200" cy="3970318"/>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nSpc>
                <a:spcPct val="200000"/>
              </a:lnSpc>
            </a:pPr>
            <a:r>
              <a:rPr lang="en-US" dirty="0" smtClean="0"/>
              <a:t>	</a:t>
            </a:r>
            <a:r>
              <a:rPr lang="en-US" dirty="0" smtClean="0">
                <a:solidFill>
                  <a:schemeClr val="tx1"/>
                </a:solidFill>
                <a:latin typeface="Times New Roman" pitchFamily="18" charset="0"/>
                <a:cs typeface="Times New Roman" pitchFamily="18" charset="0"/>
              </a:rPr>
              <a:t>For decades Americans couldn’t help but love the red-headed, fun-loving Little Orphan Annie. The image of the little girl moving so quickly from poverty to wealth provided hope for the poor in the 1930s, and her story continues to be a dream of what the future just might hold. The rags-to-riches phenomenon is the heart of the American Dream. And few other people have embodied this phenomenon as much as Andrew Carnegie did in the late 1800s and early 1900s.</a:t>
            </a:r>
          </a:p>
        </p:txBody>
      </p:sp>
      <p:sp>
        <p:nvSpPr>
          <p:cNvPr id="4" name="Content Placeholder 2"/>
          <p:cNvSpPr>
            <a:spLocks noGrp="1"/>
          </p:cNvSpPr>
          <p:nvPr>
            <p:ph idx="1"/>
          </p:nvPr>
        </p:nvSpPr>
        <p:spPr>
          <a:xfrm>
            <a:off x="1435608" y="1219200"/>
            <a:ext cx="7708392" cy="914400"/>
          </a:xfrm>
        </p:spPr>
        <p:txBody>
          <a:bodyPr>
            <a:normAutofit/>
          </a:bodyPr>
          <a:lstStyle/>
          <a:p>
            <a:r>
              <a:rPr lang="en-US" dirty="0" smtClean="0"/>
              <a:t>Leave only one space after punctuation</a:t>
            </a:r>
            <a:endParaRPr lang="en-US" dirty="0"/>
          </a:p>
        </p:txBody>
      </p:sp>
      <p:sp>
        <p:nvSpPr>
          <p:cNvPr id="7" name="Right Arrow 6"/>
          <p:cNvSpPr/>
          <p:nvPr/>
        </p:nvSpPr>
        <p:spPr>
          <a:xfrm rot="18855254">
            <a:off x="2821199" y="3504593"/>
            <a:ext cx="1294713" cy="551211"/>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rot="18769039">
            <a:off x="5681367" y="4596251"/>
            <a:ext cx="1294713" cy="551211"/>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MLA Formatting: The Basics</a:t>
            </a:r>
            <a:endParaRPr lang="en-US" dirty="0"/>
          </a:p>
        </p:txBody>
      </p:sp>
      <p:sp>
        <p:nvSpPr>
          <p:cNvPr id="3" name="Content Placeholder 2"/>
          <p:cNvSpPr>
            <a:spLocks noGrp="1"/>
          </p:cNvSpPr>
          <p:nvPr>
            <p:ph idx="1"/>
          </p:nvPr>
        </p:nvSpPr>
        <p:spPr>
          <a:xfrm>
            <a:off x="1371600" y="2971800"/>
            <a:ext cx="7498080" cy="533400"/>
          </a:xfrm>
        </p:spPr>
        <p:txBody>
          <a:bodyPr>
            <a:normAutofit lnSpcReduction="10000"/>
          </a:bodyPr>
          <a:lstStyle/>
          <a:p>
            <a:r>
              <a:rPr lang="en-US" dirty="0" smtClean="0"/>
              <a:t>Set all margins to 1 inch on all sides</a:t>
            </a:r>
            <a:endParaRPr lang="en-US" dirty="0"/>
          </a:p>
        </p:txBody>
      </p:sp>
    </p:spTree>
  </p:cSld>
  <p:clrMapOvr>
    <a:masterClrMapping/>
  </p:clrMapOvr>
</p:sld>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2771</TotalTime>
  <Words>4418</Words>
  <Application>Microsoft Office PowerPoint</Application>
  <PresentationFormat>On-screen Show (4:3)</PresentationFormat>
  <Paragraphs>673</Paragraphs>
  <Slides>112</Slides>
  <Notes>0</Notes>
  <HiddenSlides>0</HiddenSlides>
  <MMClips>0</MMClips>
  <ScaleCrop>false</ScaleCrop>
  <HeadingPairs>
    <vt:vector size="4" baseType="variant">
      <vt:variant>
        <vt:lpstr>Theme</vt:lpstr>
      </vt:variant>
      <vt:variant>
        <vt:i4>1</vt:i4>
      </vt:variant>
      <vt:variant>
        <vt:lpstr>Slide Titles</vt:lpstr>
      </vt:variant>
      <vt:variant>
        <vt:i4>112</vt:i4>
      </vt:variant>
    </vt:vector>
  </HeadingPairs>
  <TitlesOfParts>
    <vt:vector size="113" baseType="lpstr">
      <vt:lpstr>Solstice</vt:lpstr>
      <vt:lpstr>The Writing Process</vt:lpstr>
      <vt:lpstr> Writing a Great   Thesis Sentence</vt:lpstr>
      <vt:lpstr>What is a thesis?</vt:lpstr>
      <vt:lpstr>What is a thesis? </vt:lpstr>
      <vt:lpstr>Some things to consider:</vt:lpstr>
      <vt:lpstr>Components of a thesis</vt:lpstr>
      <vt:lpstr>Components of a thesis</vt:lpstr>
      <vt:lpstr>Components of a thesis</vt:lpstr>
      <vt:lpstr>Components of a thesis</vt:lpstr>
      <vt:lpstr>A Sample Thesis</vt:lpstr>
      <vt:lpstr>Peer Review</vt:lpstr>
      <vt:lpstr> Writing a Great   Thesis Sentence</vt:lpstr>
      <vt:lpstr>Thesis Sentence </vt:lpstr>
      <vt:lpstr>Some things to consider:</vt:lpstr>
      <vt:lpstr>Some things to consider:</vt:lpstr>
      <vt:lpstr>The answer to your questions </vt:lpstr>
      <vt:lpstr>The answer to your questions</vt:lpstr>
      <vt:lpstr>Components of a thesis</vt:lpstr>
      <vt:lpstr>Components of a thesis</vt:lpstr>
      <vt:lpstr>Components of a thesis</vt:lpstr>
      <vt:lpstr>Components of a thesis</vt:lpstr>
      <vt:lpstr>Sample Theses</vt:lpstr>
      <vt:lpstr>Sample Theses</vt:lpstr>
      <vt:lpstr>Sample Theses</vt:lpstr>
      <vt:lpstr>Sample Theses</vt:lpstr>
      <vt:lpstr>Sample Theses</vt:lpstr>
      <vt:lpstr>Sample Theses</vt:lpstr>
      <vt:lpstr>Peer Review</vt:lpstr>
      <vt:lpstr>PowerPoint Presentation</vt:lpstr>
      <vt:lpstr>Why create an outline?</vt:lpstr>
      <vt:lpstr>Why create an outline?</vt:lpstr>
      <vt:lpstr>How do I create an outline?</vt:lpstr>
      <vt:lpstr>Then:</vt:lpstr>
      <vt:lpstr>Then:</vt:lpstr>
      <vt:lpstr>Then:</vt:lpstr>
      <vt:lpstr>Then:</vt:lpstr>
      <vt:lpstr>Then:</vt:lpstr>
      <vt:lpstr>Career Topics</vt:lpstr>
      <vt:lpstr>PowerPoint Presentation</vt:lpstr>
      <vt:lpstr>Introductory paragraph</vt:lpstr>
      <vt:lpstr>Body paragraphs</vt:lpstr>
      <vt:lpstr>Body paragraphs</vt:lpstr>
      <vt:lpstr>Concluding paragraph</vt:lpstr>
      <vt:lpstr>PowerPoint Presentation</vt:lpstr>
      <vt:lpstr>PowerPoint Presentation</vt:lpstr>
      <vt:lpstr>Topic Sentences</vt:lpstr>
      <vt:lpstr>Topic Sentences</vt:lpstr>
      <vt:lpstr>Topic Sentences</vt:lpstr>
      <vt:lpstr>Topic Sentences</vt:lpstr>
      <vt:lpstr>Topic Sentences</vt:lpstr>
      <vt:lpstr>Topic Sentences</vt:lpstr>
      <vt:lpstr>Topic Sentences</vt:lpstr>
      <vt:lpstr>Topic Sentences</vt:lpstr>
      <vt:lpstr>Topic Sentences</vt:lpstr>
      <vt:lpstr>PowerPoint Presentation</vt:lpstr>
      <vt:lpstr>What is a paragraph?</vt:lpstr>
      <vt:lpstr>Rules for Paragraphs</vt:lpstr>
      <vt:lpstr>Good paragraphs should have:</vt:lpstr>
      <vt:lpstr>Good paragraphs should have:</vt:lpstr>
      <vt:lpstr>Good paragraphs should have:</vt:lpstr>
      <vt:lpstr>Good paragraphs should have:</vt:lpstr>
      <vt:lpstr>How do I know when to start a new paragraph?</vt:lpstr>
      <vt:lpstr>PowerPoint Presentation</vt:lpstr>
      <vt:lpstr>Body Paragraphs</vt:lpstr>
      <vt:lpstr>Body Paragraphs</vt:lpstr>
      <vt:lpstr>Quoting, Paraphrasing and Summarizing</vt:lpstr>
      <vt:lpstr>PowerPoint Presentation</vt:lpstr>
      <vt:lpstr>Using another author’s work</vt:lpstr>
      <vt:lpstr>Using another author’s work</vt:lpstr>
      <vt:lpstr>Using another author’s work</vt:lpstr>
      <vt:lpstr>Using another author’s work</vt:lpstr>
      <vt:lpstr>Using another author’s work</vt:lpstr>
      <vt:lpstr>Using another author’s work</vt:lpstr>
      <vt:lpstr>Using another author’s work</vt:lpstr>
      <vt:lpstr>Using another author’s work</vt:lpstr>
      <vt:lpstr>Practice</vt:lpstr>
      <vt:lpstr>Practice</vt:lpstr>
      <vt:lpstr>Practice</vt:lpstr>
      <vt:lpstr>Practice</vt:lpstr>
      <vt:lpstr>Practice</vt:lpstr>
      <vt:lpstr>Practice</vt:lpstr>
      <vt:lpstr>Practice</vt:lpstr>
      <vt:lpstr>Practice</vt:lpstr>
      <vt:lpstr>Writing Your Introduction</vt:lpstr>
      <vt:lpstr>Introductions</vt:lpstr>
      <vt:lpstr>Introductions</vt:lpstr>
      <vt:lpstr>Introductions</vt:lpstr>
      <vt:lpstr>Introductions</vt:lpstr>
      <vt:lpstr>Conclusions</vt:lpstr>
      <vt:lpstr>Conclusions</vt:lpstr>
      <vt:lpstr>Conclusions</vt:lpstr>
      <vt:lpstr>Conclusions</vt:lpstr>
      <vt:lpstr>MLA Formatting</vt:lpstr>
      <vt:lpstr>MLA Formatting: The Basics</vt:lpstr>
      <vt:lpstr>MLA Formatting: The Basics</vt:lpstr>
      <vt:lpstr>MLA Formatting: The Basics</vt:lpstr>
      <vt:lpstr>MLA Formatting: The Basics</vt:lpstr>
      <vt:lpstr>MLA Formatting: The Basics</vt:lpstr>
      <vt:lpstr>MLA Formatting: The Basics</vt:lpstr>
      <vt:lpstr>MLA Formatting: The Basics</vt:lpstr>
      <vt:lpstr>MLA Formatting: The Basics</vt:lpstr>
      <vt:lpstr>MLA Formatting: The Basics</vt:lpstr>
      <vt:lpstr>MLA Formatting: The Basics</vt:lpstr>
      <vt:lpstr>MLA Formatting: The Basics</vt:lpstr>
      <vt:lpstr>MLA Formatting: The Basics</vt:lpstr>
      <vt:lpstr>MLA Formatting: The Basics</vt:lpstr>
      <vt:lpstr>MLA Formatting: The Basics</vt:lpstr>
      <vt:lpstr>MLA Formatting: The Basics</vt:lpstr>
      <vt:lpstr>MLA Formatting: The Basics</vt:lpstr>
      <vt:lpstr>PowerPoint Presentation</vt:lpstr>
      <vt:lpstr>PowerPoint Presentation</vt:lpstr>
      <vt:lpstr>Information taken from the   Purdue University  Online Writing Lab</vt:lpstr>
    </vt:vector>
  </TitlesOfParts>
  <Company>DODDS-Europe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Writing Process</dc:title>
  <dc:creator>DoDDS</dc:creator>
  <cp:lastModifiedBy>DoDDS-E</cp:lastModifiedBy>
  <cp:revision>96</cp:revision>
  <dcterms:created xsi:type="dcterms:W3CDTF">2012-05-07T08:56:39Z</dcterms:created>
  <dcterms:modified xsi:type="dcterms:W3CDTF">2014-04-29T09:37:52Z</dcterms:modified>
</cp:coreProperties>
</file>